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 id="2147483704" r:id="rId3"/>
    <p:sldMasterId id="2147483717" r:id="rId4"/>
  </p:sldMasterIdLst>
  <p:notesMasterIdLst>
    <p:notesMasterId r:id="rId29"/>
  </p:notesMasterIdLst>
  <p:sldIdLst>
    <p:sldId id="257" r:id="rId5"/>
    <p:sldId id="284" r:id="rId6"/>
    <p:sldId id="258" r:id="rId7"/>
    <p:sldId id="265" r:id="rId8"/>
    <p:sldId id="269" r:id="rId9"/>
    <p:sldId id="270" r:id="rId10"/>
    <p:sldId id="267" r:id="rId11"/>
    <p:sldId id="285" r:id="rId12"/>
    <p:sldId id="266" r:id="rId13"/>
    <p:sldId id="271" r:id="rId14"/>
    <p:sldId id="272" r:id="rId15"/>
    <p:sldId id="276" r:id="rId16"/>
    <p:sldId id="274" r:id="rId17"/>
    <p:sldId id="277" r:id="rId18"/>
    <p:sldId id="278" r:id="rId19"/>
    <p:sldId id="279" r:id="rId20"/>
    <p:sldId id="280" r:id="rId21"/>
    <p:sldId id="281" r:id="rId22"/>
    <p:sldId id="268" r:id="rId23"/>
    <p:sldId id="260" r:id="rId24"/>
    <p:sldId id="262" r:id="rId25"/>
    <p:sldId id="263" r:id="rId26"/>
    <p:sldId id="282" r:id="rId27"/>
    <p:sldId id="264" r:id="rId28"/>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2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9F19D-D704-4DD9-8415-2D6418FD79A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2D1498BD-0F47-4041-BA7B-451E9606404F}">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kk-KZ" sz="3200" b="1" dirty="0" smtClean="0">
              <a:latin typeface="Times New Roman" pitchFamily="18" charset="0"/>
              <a:cs typeface="Times New Roman" pitchFamily="18" charset="0"/>
            </a:rPr>
            <a:t>Триптофан аминқышқылы</a:t>
          </a:r>
          <a:endParaRPr lang="ru-RU" sz="3200" b="1" dirty="0">
            <a:latin typeface="Times New Roman" pitchFamily="18" charset="0"/>
            <a:cs typeface="Times New Roman" pitchFamily="18" charset="0"/>
          </a:endParaRPr>
        </a:p>
      </dgm:t>
    </dgm:pt>
    <dgm:pt modelId="{C39CFD09-5D39-4988-B6F2-CB4563EE349B}" type="parTrans" cxnId="{BEE5993D-FD84-427E-89CE-5F2F4F618131}">
      <dgm:prSet/>
      <dgm:spPr/>
      <dgm:t>
        <a:bodyPr/>
        <a:lstStyle/>
        <a:p>
          <a:endParaRPr lang="ru-RU" sz="2800" b="1">
            <a:latin typeface="Times New Roman" pitchFamily="18" charset="0"/>
            <a:cs typeface="Times New Roman" pitchFamily="18" charset="0"/>
          </a:endParaRPr>
        </a:p>
      </dgm:t>
    </dgm:pt>
    <dgm:pt modelId="{7E0E62AE-8EEC-4149-BAE4-E33DFCA4E9BA}" type="sibTrans" cxnId="{BEE5993D-FD84-427E-89CE-5F2F4F618131}">
      <dgm:prSet/>
      <dgm:spPr/>
      <dgm:t>
        <a:bodyPr/>
        <a:lstStyle/>
        <a:p>
          <a:endParaRPr lang="ru-RU" sz="2800" b="1">
            <a:latin typeface="Times New Roman" pitchFamily="18" charset="0"/>
            <a:cs typeface="Times New Roman" pitchFamily="18" charset="0"/>
          </a:endParaRPr>
        </a:p>
      </dgm:t>
    </dgm:pt>
    <dgm:pt modelId="{5430ACFB-6C93-4CB3-B58A-3D167547557C}">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kk-KZ" sz="3600" b="1" dirty="0" smtClean="0">
              <a:latin typeface="Times New Roman" pitchFamily="18" charset="0"/>
              <a:cs typeface="Times New Roman" pitchFamily="18" charset="0"/>
            </a:rPr>
            <a:t>Серотонин</a:t>
          </a:r>
          <a:endParaRPr lang="ru-RU" sz="3600" b="1" dirty="0">
            <a:latin typeface="Times New Roman" pitchFamily="18" charset="0"/>
            <a:cs typeface="Times New Roman" pitchFamily="18" charset="0"/>
          </a:endParaRPr>
        </a:p>
      </dgm:t>
    </dgm:pt>
    <dgm:pt modelId="{5D0F7273-9B33-41D3-B72E-C6D0E8BF4833}" type="parTrans" cxnId="{B916EE5C-860C-41EB-B7C3-C044539A5C6D}">
      <dgm:prSet/>
      <dgm:spPr/>
      <dgm:t>
        <a:bodyPr/>
        <a:lstStyle/>
        <a:p>
          <a:endParaRPr lang="ru-RU" sz="2800" b="1">
            <a:latin typeface="Times New Roman" pitchFamily="18" charset="0"/>
            <a:cs typeface="Times New Roman" pitchFamily="18" charset="0"/>
          </a:endParaRPr>
        </a:p>
      </dgm:t>
    </dgm:pt>
    <dgm:pt modelId="{401FC6E2-C1F2-4FC1-BEAE-B4605546861C}" type="sibTrans" cxnId="{B916EE5C-860C-41EB-B7C3-C044539A5C6D}">
      <dgm:prSet/>
      <dgm:spPr/>
      <dgm:t>
        <a:bodyPr/>
        <a:lstStyle/>
        <a:p>
          <a:endParaRPr lang="ru-RU" sz="2800" b="1">
            <a:latin typeface="Times New Roman" pitchFamily="18" charset="0"/>
            <a:cs typeface="Times New Roman" pitchFamily="18" charset="0"/>
          </a:endParaRPr>
        </a:p>
      </dgm:t>
    </dgm:pt>
    <dgm:pt modelId="{379F6C6C-80F5-46C7-A3EF-372CD568D5C3}">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kk-KZ" sz="3600" b="1" dirty="0" smtClean="0">
              <a:latin typeface="Times New Roman" pitchFamily="18" charset="0"/>
              <a:cs typeface="Times New Roman" pitchFamily="18" charset="0"/>
            </a:rPr>
            <a:t>Мелатонин</a:t>
          </a:r>
          <a:endParaRPr lang="ru-RU" sz="3600" b="1" dirty="0">
            <a:latin typeface="Times New Roman" pitchFamily="18" charset="0"/>
            <a:cs typeface="Times New Roman" pitchFamily="18" charset="0"/>
          </a:endParaRPr>
        </a:p>
      </dgm:t>
    </dgm:pt>
    <dgm:pt modelId="{FB1C0065-004D-4EA9-AEA0-835892200231}" type="parTrans" cxnId="{04F58863-A5FB-4085-A2DE-DAFBB931D21B}">
      <dgm:prSet/>
      <dgm:spPr/>
      <dgm:t>
        <a:bodyPr/>
        <a:lstStyle/>
        <a:p>
          <a:endParaRPr lang="ru-RU" sz="2800" b="1">
            <a:latin typeface="Times New Roman" pitchFamily="18" charset="0"/>
            <a:cs typeface="Times New Roman" pitchFamily="18" charset="0"/>
          </a:endParaRPr>
        </a:p>
      </dgm:t>
    </dgm:pt>
    <dgm:pt modelId="{14B96216-35B0-43A7-9270-59B544B0E160}" type="sibTrans" cxnId="{04F58863-A5FB-4085-A2DE-DAFBB931D21B}">
      <dgm:prSet/>
      <dgm:spPr/>
      <dgm:t>
        <a:bodyPr/>
        <a:lstStyle/>
        <a:p>
          <a:endParaRPr lang="ru-RU" sz="2800" b="1">
            <a:latin typeface="Times New Roman" pitchFamily="18" charset="0"/>
            <a:cs typeface="Times New Roman" pitchFamily="18" charset="0"/>
          </a:endParaRPr>
        </a:p>
      </dgm:t>
    </dgm:pt>
    <dgm:pt modelId="{738898FE-1E82-408E-9DAC-D77FEB01BA03}" type="pres">
      <dgm:prSet presAssocID="{CC59F19D-D704-4DD9-8415-2D6418FD79AB}" presName="rootnode" presStyleCnt="0">
        <dgm:presLayoutVars>
          <dgm:chMax/>
          <dgm:chPref/>
          <dgm:dir/>
          <dgm:animLvl val="lvl"/>
        </dgm:presLayoutVars>
      </dgm:prSet>
      <dgm:spPr/>
      <dgm:t>
        <a:bodyPr/>
        <a:lstStyle/>
        <a:p>
          <a:endParaRPr lang="ru-RU"/>
        </a:p>
      </dgm:t>
    </dgm:pt>
    <dgm:pt modelId="{7F60957E-B847-4725-9BFE-E53622B426FE}" type="pres">
      <dgm:prSet presAssocID="{2D1498BD-0F47-4041-BA7B-451E9606404F}" presName="composite" presStyleCnt="0"/>
      <dgm:spPr/>
    </dgm:pt>
    <dgm:pt modelId="{7F326F9E-F43D-4FE1-B6DE-94FD63FC711B}" type="pres">
      <dgm:prSet presAssocID="{2D1498BD-0F47-4041-BA7B-451E9606404F}" presName="bentUpArrow1" presStyleLbl="alignImgPlace1" presStyleIdx="0" presStyleCnt="2"/>
      <dgm:spPr/>
    </dgm:pt>
    <dgm:pt modelId="{CB7C5EB8-00DB-404D-90D5-4C14AD57B922}" type="pres">
      <dgm:prSet presAssocID="{2D1498BD-0F47-4041-BA7B-451E9606404F}" presName="ParentText" presStyleLbl="node1" presStyleIdx="0" presStyleCnt="3" custScaleX="182769">
        <dgm:presLayoutVars>
          <dgm:chMax val="1"/>
          <dgm:chPref val="1"/>
          <dgm:bulletEnabled val="1"/>
        </dgm:presLayoutVars>
      </dgm:prSet>
      <dgm:spPr/>
      <dgm:t>
        <a:bodyPr/>
        <a:lstStyle/>
        <a:p>
          <a:endParaRPr lang="ru-RU"/>
        </a:p>
      </dgm:t>
    </dgm:pt>
    <dgm:pt modelId="{3AED1818-8B93-44AB-90A9-7D79AD4BA7D3}" type="pres">
      <dgm:prSet presAssocID="{2D1498BD-0F47-4041-BA7B-451E9606404F}" presName="ChildText" presStyleLbl="revTx" presStyleIdx="0" presStyleCnt="2">
        <dgm:presLayoutVars>
          <dgm:chMax val="0"/>
          <dgm:chPref val="0"/>
          <dgm:bulletEnabled val="1"/>
        </dgm:presLayoutVars>
      </dgm:prSet>
      <dgm:spPr/>
      <dgm:t>
        <a:bodyPr/>
        <a:lstStyle/>
        <a:p>
          <a:endParaRPr lang="ru-RU"/>
        </a:p>
      </dgm:t>
    </dgm:pt>
    <dgm:pt modelId="{BE8D9DF6-C4CD-41FF-8DD3-AE2A6AB5EBE9}" type="pres">
      <dgm:prSet presAssocID="{7E0E62AE-8EEC-4149-BAE4-E33DFCA4E9BA}" presName="sibTrans" presStyleCnt="0"/>
      <dgm:spPr/>
    </dgm:pt>
    <dgm:pt modelId="{AB4D77E1-1F19-4D3E-BA21-69BAE497ACD1}" type="pres">
      <dgm:prSet presAssocID="{5430ACFB-6C93-4CB3-B58A-3D167547557C}" presName="composite" presStyleCnt="0"/>
      <dgm:spPr/>
    </dgm:pt>
    <dgm:pt modelId="{5BCFC6F4-DDCD-46F7-8F47-21AD67FDDEA3}" type="pres">
      <dgm:prSet presAssocID="{5430ACFB-6C93-4CB3-B58A-3D167547557C}" presName="bentUpArrow1" presStyleLbl="alignImgPlace1" presStyleIdx="1" presStyleCnt="2"/>
      <dgm:spPr/>
    </dgm:pt>
    <dgm:pt modelId="{CEA3BB76-76D1-4320-ABAF-DEBC9C9E9981}" type="pres">
      <dgm:prSet presAssocID="{5430ACFB-6C93-4CB3-B58A-3D167547557C}" presName="ParentText" presStyleLbl="node1" presStyleIdx="1" presStyleCnt="3" custScaleX="171321" custLinFactNeighborX="16069" custLinFactNeighborY="-6626">
        <dgm:presLayoutVars>
          <dgm:chMax val="1"/>
          <dgm:chPref val="1"/>
          <dgm:bulletEnabled val="1"/>
        </dgm:presLayoutVars>
      </dgm:prSet>
      <dgm:spPr/>
      <dgm:t>
        <a:bodyPr/>
        <a:lstStyle/>
        <a:p>
          <a:endParaRPr lang="ru-RU"/>
        </a:p>
      </dgm:t>
    </dgm:pt>
    <dgm:pt modelId="{4D0E6BE4-E78D-4B8C-9D5A-4F1E7620F6DC}" type="pres">
      <dgm:prSet presAssocID="{5430ACFB-6C93-4CB3-B58A-3D167547557C}" presName="ChildText" presStyleLbl="revTx" presStyleIdx="1" presStyleCnt="2">
        <dgm:presLayoutVars>
          <dgm:chMax val="0"/>
          <dgm:chPref val="0"/>
          <dgm:bulletEnabled val="1"/>
        </dgm:presLayoutVars>
      </dgm:prSet>
      <dgm:spPr/>
      <dgm:t>
        <a:bodyPr/>
        <a:lstStyle/>
        <a:p>
          <a:endParaRPr lang="ru-RU"/>
        </a:p>
      </dgm:t>
    </dgm:pt>
    <dgm:pt modelId="{039C2A87-41F6-493B-A1E9-4E4C7D55A4AF}" type="pres">
      <dgm:prSet presAssocID="{401FC6E2-C1F2-4FC1-BEAE-B4605546861C}" presName="sibTrans" presStyleCnt="0"/>
      <dgm:spPr/>
    </dgm:pt>
    <dgm:pt modelId="{73C5FBAF-A5FA-4E95-AC57-6D2099111B25}" type="pres">
      <dgm:prSet presAssocID="{379F6C6C-80F5-46C7-A3EF-372CD568D5C3}" presName="composite" presStyleCnt="0"/>
      <dgm:spPr/>
    </dgm:pt>
    <dgm:pt modelId="{E94AF274-A3ED-477C-B4F6-DFADD2C2E5EB}" type="pres">
      <dgm:prSet presAssocID="{379F6C6C-80F5-46C7-A3EF-372CD568D5C3}" presName="ParentText" presStyleLbl="node1" presStyleIdx="2" presStyleCnt="3" custScaleX="182820" custLinFactNeighborX="8420" custLinFactNeighborY="-11370">
        <dgm:presLayoutVars>
          <dgm:chMax val="1"/>
          <dgm:chPref val="1"/>
          <dgm:bulletEnabled val="1"/>
        </dgm:presLayoutVars>
      </dgm:prSet>
      <dgm:spPr/>
      <dgm:t>
        <a:bodyPr/>
        <a:lstStyle/>
        <a:p>
          <a:endParaRPr lang="ru-RU"/>
        </a:p>
      </dgm:t>
    </dgm:pt>
  </dgm:ptLst>
  <dgm:cxnLst>
    <dgm:cxn modelId="{04F58863-A5FB-4085-A2DE-DAFBB931D21B}" srcId="{CC59F19D-D704-4DD9-8415-2D6418FD79AB}" destId="{379F6C6C-80F5-46C7-A3EF-372CD568D5C3}" srcOrd="2" destOrd="0" parTransId="{FB1C0065-004D-4EA9-AEA0-835892200231}" sibTransId="{14B96216-35B0-43A7-9270-59B544B0E160}"/>
    <dgm:cxn modelId="{776B8190-57F4-4986-99DA-EF742E7E328C}" type="presOf" srcId="{5430ACFB-6C93-4CB3-B58A-3D167547557C}" destId="{CEA3BB76-76D1-4320-ABAF-DEBC9C9E9981}" srcOrd="0" destOrd="0" presId="urn:microsoft.com/office/officeart/2005/8/layout/StepDownProcess"/>
    <dgm:cxn modelId="{BEE5993D-FD84-427E-89CE-5F2F4F618131}" srcId="{CC59F19D-D704-4DD9-8415-2D6418FD79AB}" destId="{2D1498BD-0F47-4041-BA7B-451E9606404F}" srcOrd="0" destOrd="0" parTransId="{C39CFD09-5D39-4988-B6F2-CB4563EE349B}" sibTransId="{7E0E62AE-8EEC-4149-BAE4-E33DFCA4E9BA}"/>
    <dgm:cxn modelId="{1F92E289-3022-42A7-8516-6B0196A8E9B2}" type="presOf" srcId="{379F6C6C-80F5-46C7-A3EF-372CD568D5C3}" destId="{E94AF274-A3ED-477C-B4F6-DFADD2C2E5EB}" srcOrd="0" destOrd="0" presId="urn:microsoft.com/office/officeart/2005/8/layout/StepDownProcess"/>
    <dgm:cxn modelId="{3F3EBDE5-6DE8-4928-8CB3-71B298304869}" type="presOf" srcId="{CC59F19D-D704-4DD9-8415-2D6418FD79AB}" destId="{738898FE-1E82-408E-9DAC-D77FEB01BA03}" srcOrd="0" destOrd="0" presId="urn:microsoft.com/office/officeart/2005/8/layout/StepDownProcess"/>
    <dgm:cxn modelId="{A51FC091-2DB9-45FD-B7BC-24A7C8C86502}" type="presOf" srcId="{2D1498BD-0F47-4041-BA7B-451E9606404F}" destId="{CB7C5EB8-00DB-404D-90D5-4C14AD57B922}" srcOrd="0" destOrd="0" presId="urn:microsoft.com/office/officeart/2005/8/layout/StepDownProcess"/>
    <dgm:cxn modelId="{B916EE5C-860C-41EB-B7C3-C044539A5C6D}" srcId="{CC59F19D-D704-4DD9-8415-2D6418FD79AB}" destId="{5430ACFB-6C93-4CB3-B58A-3D167547557C}" srcOrd="1" destOrd="0" parTransId="{5D0F7273-9B33-41D3-B72E-C6D0E8BF4833}" sibTransId="{401FC6E2-C1F2-4FC1-BEAE-B4605546861C}"/>
    <dgm:cxn modelId="{5A38A3B2-A4F9-4F2D-9827-4D1DE22DA4E0}" type="presParOf" srcId="{738898FE-1E82-408E-9DAC-D77FEB01BA03}" destId="{7F60957E-B847-4725-9BFE-E53622B426FE}" srcOrd="0" destOrd="0" presId="urn:microsoft.com/office/officeart/2005/8/layout/StepDownProcess"/>
    <dgm:cxn modelId="{4550D361-33A7-4301-99AA-E2E5A642E379}" type="presParOf" srcId="{7F60957E-B847-4725-9BFE-E53622B426FE}" destId="{7F326F9E-F43D-4FE1-B6DE-94FD63FC711B}" srcOrd="0" destOrd="0" presId="urn:microsoft.com/office/officeart/2005/8/layout/StepDownProcess"/>
    <dgm:cxn modelId="{9C16C82C-E211-4583-AECB-40EF6E3564FA}" type="presParOf" srcId="{7F60957E-B847-4725-9BFE-E53622B426FE}" destId="{CB7C5EB8-00DB-404D-90D5-4C14AD57B922}" srcOrd="1" destOrd="0" presId="urn:microsoft.com/office/officeart/2005/8/layout/StepDownProcess"/>
    <dgm:cxn modelId="{934DB117-0B32-4708-8223-9446613DF5C9}" type="presParOf" srcId="{7F60957E-B847-4725-9BFE-E53622B426FE}" destId="{3AED1818-8B93-44AB-90A9-7D79AD4BA7D3}" srcOrd="2" destOrd="0" presId="urn:microsoft.com/office/officeart/2005/8/layout/StepDownProcess"/>
    <dgm:cxn modelId="{E95C4B47-C397-4C42-B52C-0298D7E6EAAB}" type="presParOf" srcId="{738898FE-1E82-408E-9DAC-D77FEB01BA03}" destId="{BE8D9DF6-C4CD-41FF-8DD3-AE2A6AB5EBE9}" srcOrd="1" destOrd="0" presId="urn:microsoft.com/office/officeart/2005/8/layout/StepDownProcess"/>
    <dgm:cxn modelId="{31A1AF80-C2E9-406D-AF9C-E9B43FDA77F4}" type="presParOf" srcId="{738898FE-1E82-408E-9DAC-D77FEB01BA03}" destId="{AB4D77E1-1F19-4D3E-BA21-69BAE497ACD1}" srcOrd="2" destOrd="0" presId="urn:microsoft.com/office/officeart/2005/8/layout/StepDownProcess"/>
    <dgm:cxn modelId="{25E1BE83-3675-48B7-9D9A-0467F96EF357}" type="presParOf" srcId="{AB4D77E1-1F19-4D3E-BA21-69BAE497ACD1}" destId="{5BCFC6F4-DDCD-46F7-8F47-21AD67FDDEA3}" srcOrd="0" destOrd="0" presId="urn:microsoft.com/office/officeart/2005/8/layout/StepDownProcess"/>
    <dgm:cxn modelId="{C140B9FB-C58E-4DA0-BB3A-70634D449E55}" type="presParOf" srcId="{AB4D77E1-1F19-4D3E-BA21-69BAE497ACD1}" destId="{CEA3BB76-76D1-4320-ABAF-DEBC9C9E9981}" srcOrd="1" destOrd="0" presId="urn:microsoft.com/office/officeart/2005/8/layout/StepDownProcess"/>
    <dgm:cxn modelId="{B17841CB-7727-43D9-A9AB-300A1A18D847}" type="presParOf" srcId="{AB4D77E1-1F19-4D3E-BA21-69BAE497ACD1}" destId="{4D0E6BE4-E78D-4B8C-9D5A-4F1E7620F6DC}" srcOrd="2" destOrd="0" presId="urn:microsoft.com/office/officeart/2005/8/layout/StepDownProcess"/>
    <dgm:cxn modelId="{2A0F1084-99DC-4685-AEE1-9A074B142645}" type="presParOf" srcId="{738898FE-1E82-408E-9DAC-D77FEB01BA03}" destId="{039C2A87-41F6-493B-A1E9-4E4C7D55A4AF}" srcOrd="3" destOrd="0" presId="urn:microsoft.com/office/officeart/2005/8/layout/StepDownProcess"/>
    <dgm:cxn modelId="{0E4C59C6-3AC3-4FE6-BBE9-9791BF58DCAE}" type="presParOf" srcId="{738898FE-1E82-408E-9DAC-D77FEB01BA03}" destId="{73C5FBAF-A5FA-4E95-AC57-6D2099111B25}" srcOrd="4" destOrd="0" presId="urn:microsoft.com/office/officeart/2005/8/layout/StepDownProcess"/>
    <dgm:cxn modelId="{72951893-D478-471E-9CEA-8C7D7D1C25C1}" type="presParOf" srcId="{73C5FBAF-A5FA-4E95-AC57-6D2099111B25}" destId="{E94AF274-A3ED-477C-B4F6-DFADD2C2E5E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0BED07-524A-4AF0-9391-46766A508A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86ABFB7-6679-46D3-8F43-9B0A11229414}">
      <dgm:prSet phldrT="[Текст]" custT="1"/>
      <dgm:spPr/>
      <dgm:t>
        <a:bodyPr/>
        <a:lstStyle/>
        <a:p>
          <a:r>
            <a:rPr lang="kk-KZ" sz="3200" b="1" dirty="0" smtClean="0">
              <a:latin typeface="Times New Roman" panose="02020603050405020304" pitchFamily="18" charset="0"/>
              <a:cs typeface="Times New Roman" panose="02020603050405020304" pitchFamily="18" charset="0"/>
            </a:rPr>
            <a:t>ФИЗИКАЛЫҚ</a:t>
          </a:r>
          <a:endParaRPr lang="ru-RU" sz="3200" b="1" dirty="0">
            <a:latin typeface="Times New Roman" panose="02020603050405020304" pitchFamily="18" charset="0"/>
            <a:cs typeface="Times New Roman" panose="02020603050405020304" pitchFamily="18" charset="0"/>
          </a:endParaRPr>
        </a:p>
      </dgm:t>
    </dgm:pt>
    <dgm:pt modelId="{BF52FBEF-2C59-4FA8-9DAB-C3DD13ACD836}" type="parTrans" cxnId="{9119F2D4-CC80-42A3-83AD-C9BCD791B656}">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2C584633-456D-4683-8569-0067B6AD93DB}" type="sibTrans" cxnId="{9119F2D4-CC80-42A3-83AD-C9BCD791B656}">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A2ECA8B8-B4BC-4F63-8E72-EE7C43D6B7D4}">
      <dgm:prSet phldrT="[Текст]" custT="1"/>
      <dgm:spPr/>
      <dgm:t>
        <a:bodyPr/>
        <a:lstStyle/>
        <a:p>
          <a:r>
            <a:rPr lang="kk-KZ" sz="3200" b="1" dirty="0" smtClean="0">
              <a:latin typeface="Times New Roman" panose="02020603050405020304" pitchFamily="18" charset="0"/>
              <a:cs typeface="Times New Roman" panose="02020603050405020304" pitchFamily="18" charset="0"/>
            </a:rPr>
            <a:t>ЭМОЦИОНАЛДЫ</a:t>
          </a:r>
          <a:endParaRPr lang="ru-RU" sz="3200" b="1" dirty="0">
            <a:latin typeface="Times New Roman" panose="02020603050405020304" pitchFamily="18" charset="0"/>
            <a:cs typeface="Times New Roman" panose="02020603050405020304" pitchFamily="18" charset="0"/>
          </a:endParaRPr>
        </a:p>
      </dgm:t>
    </dgm:pt>
    <dgm:pt modelId="{4509D95F-BC7D-476C-90FA-288D6C4A61CF}" type="parTrans" cxnId="{471483CF-4432-4CF5-9912-5A46038CCE11}">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ADE0D94C-AC09-4F76-A2F6-1D97596213B9}" type="sibTrans" cxnId="{471483CF-4432-4CF5-9912-5A46038CCE11}">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7375AA3C-F823-419A-91D1-7BD80756D2FD}">
      <dgm:prSet phldrT="[Текст]" custT="1"/>
      <dgm:spPr/>
      <dgm:t>
        <a:bodyPr/>
        <a:lstStyle/>
        <a:p>
          <a:r>
            <a:rPr lang="kk-KZ" sz="3200" b="1" dirty="0" smtClean="0">
              <a:latin typeface="Times New Roman" panose="02020603050405020304" pitchFamily="18" charset="0"/>
              <a:cs typeface="Times New Roman" panose="02020603050405020304" pitchFamily="18" charset="0"/>
            </a:rPr>
            <a:t>ИНТЕЛЛЕКТУАЛДЫ</a:t>
          </a:r>
          <a:endParaRPr lang="ru-RU" sz="3200" b="1" dirty="0">
            <a:latin typeface="Times New Roman" panose="02020603050405020304" pitchFamily="18" charset="0"/>
            <a:cs typeface="Times New Roman" panose="02020603050405020304" pitchFamily="18" charset="0"/>
          </a:endParaRPr>
        </a:p>
      </dgm:t>
    </dgm:pt>
    <dgm:pt modelId="{3D0819D2-A2D0-4F13-9417-FEFB69D089E7}" type="parTrans" cxnId="{801DE68C-AD88-4048-AEE5-11DA1B1F1D5C}">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29EB2673-4353-41D8-A9BA-EA0E91ED07B4}" type="sibTrans" cxnId="{801DE68C-AD88-4048-AEE5-11DA1B1F1D5C}">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29E3BD58-FB69-469C-A986-E0AB4312760E}" type="pres">
      <dgm:prSet presAssocID="{170BED07-524A-4AF0-9391-46766A508A87}" presName="linear" presStyleCnt="0">
        <dgm:presLayoutVars>
          <dgm:dir/>
          <dgm:animLvl val="lvl"/>
          <dgm:resizeHandles val="exact"/>
        </dgm:presLayoutVars>
      </dgm:prSet>
      <dgm:spPr/>
      <dgm:t>
        <a:bodyPr/>
        <a:lstStyle/>
        <a:p>
          <a:endParaRPr lang="ru-RU"/>
        </a:p>
      </dgm:t>
    </dgm:pt>
    <dgm:pt modelId="{0432E69A-F494-40B7-97A7-6F5859FB0C10}" type="pres">
      <dgm:prSet presAssocID="{586ABFB7-6679-46D3-8F43-9B0A11229414}" presName="parentLin" presStyleCnt="0"/>
      <dgm:spPr/>
    </dgm:pt>
    <dgm:pt modelId="{A2134B99-F9EC-4EE8-B8B1-2F0644E56E6C}" type="pres">
      <dgm:prSet presAssocID="{586ABFB7-6679-46D3-8F43-9B0A11229414}" presName="parentLeftMargin" presStyleLbl="node1" presStyleIdx="0" presStyleCnt="3"/>
      <dgm:spPr/>
      <dgm:t>
        <a:bodyPr/>
        <a:lstStyle/>
        <a:p>
          <a:endParaRPr lang="ru-RU"/>
        </a:p>
      </dgm:t>
    </dgm:pt>
    <dgm:pt modelId="{4F996D00-94AA-4001-99A6-176B019F270B}" type="pres">
      <dgm:prSet presAssocID="{586ABFB7-6679-46D3-8F43-9B0A11229414}" presName="parentText" presStyleLbl="node1" presStyleIdx="0" presStyleCnt="3">
        <dgm:presLayoutVars>
          <dgm:chMax val="0"/>
          <dgm:bulletEnabled val="1"/>
        </dgm:presLayoutVars>
      </dgm:prSet>
      <dgm:spPr/>
      <dgm:t>
        <a:bodyPr/>
        <a:lstStyle/>
        <a:p>
          <a:endParaRPr lang="ru-RU"/>
        </a:p>
      </dgm:t>
    </dgm:pt>
    <dgm:pt modelId="{9FD75809-E44C-4580-8D50-4293FA5EE233}" type="pres">
      <dgm:prSet presAssocID="{586ABFB7-6679-46D3-8F43-9B0A11229414}" presName="negativeSpace" presStyleCnt="0"/>
      <dgm:spPr/>
    </dgm:pt>
    <dgm:pt modelId="{5D7AA0A0-74DA-418A-BF13-6C06493F9676}" type="pres">
      <dgm:prSet presAssocID="{586ABFB7-6679-46D3-8F43-9B0A11229414}" presName="childText" presStyleLbl="conFgAcc1" presStyleIdx="0" presStyleCnt="3">
        <dgm:presLayoutVars>
          <dgm:bulletEnabled val="1"/>
        </dgm:presLayoutVars>
      </dgm:prSet>
      <dgm:spPr/>
    </dgm:pt>
    <dgm:pt modelId="{37139204-DBC0-45E4-81E1-22C03A2F05A4}" type="pres">
      <dgm:prSet presAssocID="{2C584633-456D-4683-8569-0067B6AD93DB}" presName="spaceBetweenRectangles" presStyleCnt="0"/>
      <dgm:spPr/>
    </dgm:pt>
    <dgm:pt modelId="{6C1CCF72-6462-4115-8408-3FAA7F54DAC6}" type="pres">
      <dgm:prSet presAssocID="{A2ECA8B8-B4BC-4F63-8E72-EE7C43D6B7D4}" presName="parentLin" presStyleCnt="0"/>
      <dgm:spPr/>
    </dgm:pt>
    <dgm:pt modelId="{3E6B9838-E4FA-494B-AB9B-AEEAAE4002D6}" type="pres">
      <dgm:prSet presAssocID="{A2ECA8B8-B4BC-4F63-8E72-EE7C43D6B7D4}" presName="parentLeftMargin" presStyleLbl="node1" presStyleIdx="0" presStyleCnt="3"/>
      <dgm:spPr/>
      <dgm:t>
        <a:bodyPr/>
        <a:lstStyle/>
        <a:p>
          <a:endParaRPr lang="ru-RU"/>
        </a:p>
      </dgm:t>
    </dgm:pt>
    <dgm:pt modelId="{CE110747-26E8-481B-B3D6-8460F1F9D9B9}" type="pres">
      <dgm:prSet presAssocID="{A2ECA8B8-B4BC-4F63-8E72-EE7C43D6B7D4}" presName="parentText" presStyleLbl="node1" presStyleIdx="1" presStyleCnt="3">
        <dgm:presLayoutVars>
          <dgm:chMax val="0"/>
          <dgm:bulletEnabled val="1"/>
        </dgm:presLayoutVars>
      </dgm:prSet>
      <dgm:spPr/>
      <dgm:t>
        <a:bodyPr/>
        <a:lstStyle/>
        <a:p>
          <a:endParaRPr lang="ru-RU"/>
        </a:p>
      </dgm:t>
    </dgm:pt>
    <dgm:pt modelId="{B741B125-5A71-4647-A6D1-0D217AA24533}" type="pres">
      <dgm:prSet presAssocID="{A2ECA8B8-B4BC-4F63-8E72-EE7C43D6B7D4}" presName="negativeSpace" presStyleCnt="0"/>
      <dgm:spPr/>
    </dgm:pt>
    <dgm:pt modelId="{903E706B-E6E8-4927-9235-0F923E4F6009}" type="pres">
      <dgm:prSet presAssocID="{A2ECA8B8-B4BC-4F63-8E72-EE7C43D6B7D4}" presName="childText" presStyleLbl="conFgAcc1" presStyleIdx="1" presStyleCnt="3">
        <dgm:presLayoutVars>
          <dgm:bulletEnabled val="1"/>
        </dgm:presLayoutVars>
      </dgm:prSet>
      <dgm:spPr/>
    </dgm:pt>
    <dgm:pt modelId="{E77C0621-8390-4576-AD50-A210A8C1A439}" type="pres">
      <dgm:prSet presAssocID="{ADE0D94C-AC09-4F76-A2F6-1D97596213B9}" presName="spaceBetweenRectangles" presStyleCnt="0"/>
      <dgm:spPr/>
    </dgm:pt>
    <dgm:pt modelId="{50E970FA-1CB7-43C0-A7AE-8C448FDFBB25}" type="pres">
      <dgm:prSet presAssocID="{7375AA3C-F823-419A-91D1-7BD80756D2FD}" presName="parentLin" presStyleCnt="0"/>
      <dgm:spPr/>
    </dgm:pt>
    <dgm:pt modelId="{042B1D10-4CA2-46CB-9788-7EF889E58939}" type="pres">
      <dgm:prSet presAssocID="{7375AA3C-F823-419A-91D1-7BD80756D2FD}" presName="parentLeftMargin" presStyleLbl="node1" presStyleIdx="1" presStyleCnt="3"/>
      <dgm:spPr/>
      <dgm:t>
        <a:bodyPr/>
        <a:lstStyle/>
        <a:p>
          <a:endParaRPr lang="ru-RU"/>
        </a:p>
      </dgm:t>
    </dgm:pt>
    <dgm:pt modelId="{C584ACD0-C3BB-421E-9238-5A6301EC4324}" type="pres">
      <dgm:prSet presAssocID="{7375AA3C-F823-419A-91D1-7BD80756D2FD}" presName="parentText" presStyleLbl="node1" presStyleIdx="2" presStyleCnt="3">
        <dgm:presLayoutVars>
          <dgm:chMax val="0"/>
          <dgm:bulletEnabled val="1"/>
        </dgm:presLayoutVars>
      </dgm:prSet>
      <dgm:spPr/>
      <dgm:t>
        <a:bodyPr/>
        <a:lstStyle/>
        <a:p>
          <a:endParaRPr lang="ru-RU"/>
        </a:p>
      </dgm:t>
    </dgm:pt>
    <dgm:pt modelId="{936C6C56-7E84-45B9-8E44-57F297416472}" type="pres">
      <dgm:prSet presAssocID="{7375AA3C-F823-419A-91D1-7BD80756D2FD}" presName="negativeSpace" presStyleCnt="0"/>
      <dgm:spPr/>
    </dgm:pt>
    <dgm:pt modelId="{62CA09DA-17C6-479E-BDA2-946302C1F498}" type="pres">
      <dgm:prSet presAssocID="{7375AA3C-F823-419A-91D1-7BD80756D2FD}" presName="childText" presStyleLbl="conFgAcc1" presStyleIdx="2" presStyleCnt="3" custLinFactNeighborX="-1843" custLinFactNeighborY="15372">
        <dgm:presLayoutVars>
          <dgm:bulletEnabled val="1"/>
        </dgm:presLayoutVars>
      </dgm:prSet>
      <dgm:spPr/>
    </dgm:pt>
  </dgm:ptLst>
  <dgm:cxnLst>
    <dgm:cxn modelId="{9119F2D4-CC80-42A3-83AD-C9BCD791B656}" srcId="{170BED07-524A-4AF0-9391-46766A508A87}" destId="{586ABFB7-6679-46D3-8F43-9B0A11229414}" srcOrd="0" destOrd="0" parTransId="{BF52FBEF-2C59-4FA8-9DAB-C3DD13ACD836}" sibTransId="{2C584633-456D-4683-8569-0067B6AD93DB}"/>
    <dgm:cxn modelId="{90CDA411-EED8-4A56-9770-F63268FAF24D}" type="presOf" srcId="{7375AA3C-F823-419A-91D1-7BD80756D2FD}" destId="{C584ACD0-C3BB-421E-9238-5A6301EC4324}" srcOrd="1" destOrd="0" presId="urn:microsoft.com/office/officeart/2005/8/layout/list1"/>
    <dgm:cxn modelId="{471483CF-4432-4CF5-9912-5A46038CCE11}" srcId="{170BED07-524A-4AF0-9391-46766A508A87}" destId="{A2ECA8B8-B4BC-4F63-8E72-EE7C43D6B7D4}" srcOrd="1" destOrd="0" parTransId="{4509D95F-BC7D-476C-90FA-288D6C4A61CF}" sibTransId="{ADE0D94C-AC09-4F76-A2F6-1D97596213B9}"/>
    <dgm:cxn modelId="{1C01693D-C108-4D30-85B8-6F6C9983C4AD}" type="presOf" srcId="{A2ECA8B8-B4BC-4F63-8E72-EE7C43D6B7D4}" destId="{CE110747-26E8-481B-B3D6-8460F1F9D9B9}" srcOrd="1" destOrd="0" presId="urn:microsoft.com/office/officeart/2005/8/layout/list1"/>
    <dgm:cxn modelId="{801DE68C-AD88-4048-AEE5-11DA1B1F1D5C}" srcId="{170BED07-524A-4AF0-9391-46766A508A87}" destId="{7375AA3C-F823-419A-91D1-7BD80756D2FD}" srcOrd="2" destOrd="0" parTransId="{3D0819D2-A2D0-4F13-9417-FEFB69D089E7}" sibTransId="{29EB2673-4353-41D8-A9BA-EA0E91ED07B4}"/>
    <dgm:cxn modelId="{17C6158E-0056-404B-A0A8-EF2C6B9BF2DA}" type="presOf" srcId="{7375AA3C-F823-419A-91D1-7BD80756D2FD}" destId="{042B1D10-4CA2-46CB-9788-7EF889E58939}" srcOrd="0" destOrd="0" presId="urn:microsoft.com/office/officeart/2005/8/layout/list1"/>
    <dgm:cxn modelId="{66EA72B0-CED3-4EC6-996D-190EAED46BC9}" type="presOf" srcId="{586ABFB7-6679-46D3-8F43-9B0A11229414}" destId="{A2134B99-F9EC-4EE8-B8B1-2F0644E56E6C}" srcOrd="0" destOrd="0" presId="urn:microsoft.com/office/officeart/2005/8/layout/list1"/>
    <dgm:cxn modelId="{7500859B-EBAF-4113-8BD7-C9EBA35AEE2F}" type="presOf" srcId="{586ABFB7-6679-46D3-8F43-9B0A11229414}" destId="{4F996D00-94AA-4001-99A6-176B019F270B}" srcOrd="1" destOrd="0" presId="urn:microsoft.com/office/officeart/2005/8/layout/list1"/>
    <dgm:cxn modelId="{63DF7650-ABB2-41B8-B777-C811402A7B10}" type="presOf" srcId="{A2ECA8B8-B4BC-4F63-8E72-EE7C43D6B7D4}" destId="{3E6B9838-E4FA-494B-AB9B-AEEAAE4002D6}" srcOrd="0" destOrd="0" presId="urn:microsoft.com/office/officeart/2005/8/layout/list1"/>
    <dgm:cxn modelId="{85F19A67-32B9-42A7-9E46-CF7995237BE7}" type="presOf" srcId="{170BED07-524A-4AF0-9391-46766A508A87}" destId="{29E3BD58-FB69-469C-A986-E0AB4312760E}" srcOrd="0" destOrd="0" presId="urn:microsoft.com/office/officeart/2005/8/layout/list1"/>
    <dgm:cxn modelId="{23242C10-4B12-4D67-8FFE-9097B9EE762C}" type="presParOf" srcId="{29E3BD58-FB69-469C-A986-E0AB4312760E}" destId="{0432E69A-F494-40B7-97A7-6F5859FB0C10}" srcOrd="0" destOrd="0" presId="urn:microsoft.com/office/officeart/2005/8/layout/list1"/>
    <dgm:cxn modelId="{8ED640C8-41B6-432E-97CA-C383AAE0D1E8}" type="presParOf" srcId="{0432E69A-F494-40B7-97A7-6F5859FB0C10}" destId="{A2134B99-F9EC-4EE8-B8B1-2F0644E56E6C}" srcOrd="0" destOrd="0" presId="urn:microsoft.com/office/officeart/2005/8/layout/list1"/>
    <dgm:cxn modelId="{4CE7508C-79E3-468C-9347-A01D9D31D5B0}" type="presParOf" srcId="{0432E69A-F494-40B7-97A7-6F5859FB0C10}" destId="{4F996D00-94AA-4001-99A6-176B019F270B}" srcOrd="1" destOrd="0" presId="urn:microsoft.com/office/officeart/2005/8/layout/list1"/>
    <dgm:cxn modelId="{41741905-009F-41EF-8FB2-BA95A7B6044D}" type="presParOf" srcId="{29E3BD58-FB69-469C-A986-E0AB4312760E}" destId="{9FD75809-E44C-4580-8D50-4293FA5EE233}" srcOrd="1" destOrd="0" presId="urn:microsoft.com/office/officeart/2005/8/layout/list1"/>
    <dgm:cxn modelId="{AAE12B6D-A852-4AEF-B556-519DBDDD0474}" type="presParOf" srcId="{29E3BD58-FB69-469C-A986-E0AB4312760E}" destId="{5D7AA0A0-74DA-418A-BF13-6C06493F9676}" srcOrd="2" destOrd="0" presId="urn:microsoft.com/office/officeart/2005/8/layout/list1"/>
    <dgm:cxn modelId="{7235DD28-7A2F-469B-B431-B4091FB0DAFC}" type="presParOf" srcId="{29E3BD58-FB69-469C-A986-E0AB4312760E}" destId="{37139204-DBC0-45E4-81E1-22C03A2F05A4}" srcOrd="3" destOrd="0" presId="urn:microsoft.com/office/officeart/2005/8/layout/list1"/>
    <dgm:cxn modelId="{58CBD596-7660-472C-BB26-FB96B0005443}" type="presParOf" srcId="{29E3BD58-FB69-469C-A986-E0AB4312760E}" destId="{6C1CCF72-6462-4115-8408-3FAA7F54DAC6}" srcOrd="4" destOrd="0" presId="urn:microsoft.com/office/officeart/2005/8/layout/list1"/>
    <dgm:cxn modelId="{EC864895-F2FB-493C-9995-6A28E18F6ABB}" type="presParOf" srcId="{6C1CCF72-6462-4115-8408-3FAA7F54DAC6}" destId="{3E6B9838-E4FA-494B-AB9B-AEEAAE4002D6}" srcOrd="0" destOrd="0" presId="urn:microsoft.com/office/officeart/2005/8/layout/list1"/>
    <dgm:cxn modelId="{B9783851-C0AA-44CA-ABFF-B400518FF80B}" type="presParOf" srcId="{6C1CCF72-6462-4115-8408-3FAA7F54DAC6}" destId="{CE110747-26E8-481B-B3D6-8460F1F9D9B9}" srcOrd="1" destOrd="0" presId="urn:microsoft.com/office/officeart/2005/8/layout/list1"/>
    <dgm:cxn modelId="{327B8B7C-815E-4D85-BBED-20F583238323}" type="presParOf" srcId="{29E3BD58-FB69-469C-A986-E0AB4312760E}" destId="{B741B125-5A71-4647-A6D1-0D217AA24533}" srcOrd="5" destOrd="0" presId="urn:microsoft.com/office/officeart/2005/8/layout/list1"/>
    <dgm:cxn modelId="{AC2A457B-B156-40E3-B024-16BD7E788D03}" type="presParOf" srcId="{29E3BD58-FB69-469C-A986-E0AB4312760E}" destId="{903E706B-E6E8-4927-9235-0F923E4F6009}" srcOrd="6" destOrd="0" presId="urn:microsoft.com/office/officeart/2005/8/layout/list1"/>
    <dgm:cxn modelId="{3C557041-184F-4B81-90C4-859CD6D2216F}" type="presParOf" srcId="{29E3BD58-FB69-469C-A986-E0AB4312760E}" destId="{E77C0621-8390-4576-AD50-A210A8C1A439}" srcOrd="7" destOrd="0" presId="urn:microsoft.com/office/officeart/2005/8/layout/list1"/>
    <dgm:cxn modelId="{15DA5C12-B511-4563-9E0C-B043388DB243}" type="presParOf" srcId="{29E3BD58-FB69-469C-A986-E0AB4312760E}" destId="{50E970FA-1CB7-43C0-A7AE-8C448FDFBB25}" srcOrd="8" destOrd="0" presId="urn:microsoft.com/office/officeart/2005/8/layout/list1"/>
    <dgm:cxn modelId="{C3FD0894-8AAC-4C82-AF5E-58E39FC20472}" type="presParOf" srcId="{50E970FA-1CB7-43C0-A7AE-8C448FDFBB25}" destId="{042B1D10-4CA2-46CB-9788-7EF889E58939}" srcOrd="0" destOrd="0" presId="urn:microsoft.com/office/officeart/2005/8/layout/list1"/>
    <dgm:cxn modelId="{A831AB31-CB9A-44DD-97EF-7125E52F2250}" type="presParOf" srcId="{50E970FA-1CB7-43C0-A7AE-8C448FDFBB25}" destId="{C584ACD0-C3BB-421E-9238-5A6301EC4324}" srcOrd="1" destOrd="0" presId="urn:microsoft.com/office/officeart/2005/8/layout/list1"/>
    <dgm:cxn modelId="{016B1181-4759-40A2-86EB-6E7B8D3C5EAB}" type="presParOf" srcId="{29E3BD58-FB69-469C-A986-E0AB4312760E}" destId="{936C6C56-7E84-45B9-8E44-57F297416472}" srcOrd="9" destOrd="0" presId="urn:microsoft.com/office/officeart/2005/8/layout/list1"/>
    <dgm:cxn modelId="{8E24216F-89D3-4EBC-8D38-82B3FFADBACD}" type="presParOf" srcId="{29E3BD58-FB69-469C-A986-E0AB4312760E}" destId="{62CA09DA-17C6-479E-BDA2-946302C1F49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26F9E-F43D-4FE1-B6DE-94FD63FC711B}">
      <dsp:nvSpPr>
        <dsp:cNvPr id="0" name=""/>
        <dsp:cNvSpPr/>
      </dsp:nvSpPr>
      <dsp:spPr>
        <a:xfrm rot="5400000">
          <a:off x="1903031" y="1220233"/>
          <a:ext cx="1079191" cy="122862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7C5EB8-00DB-404D-90D5-4C14AD57B922}">
      <dsp:nvSpPr>
        <dsp:cNvPr id="0" name=""/>
        <dsp:cNvSpPr/>
      </dsp:nvSpPr>
      <dsp:spPr>
        <a:xfrm>
          <a:off x="865268" y="23928"/>
          <a:ext cx="3320407" cy="1271647"/>
        </a:xfrm>
        <a:prstGeom prst="roundRect">
          <a:avLst>
            <a:gd name="adj" fmla="val 166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kk-KZ" sz="3200" b="1" kern="1200" dirty="0" smtClean="0">
              <a:latin typeface="Times New Roman" pitchFamily="18" charset="0"/>
              <a:cs typeface="Times New Roman" pitchFamily="18" charset="0"/>
            </a:rPr>
            <a:t>Триптофан аминқышқылы</a:t>
          </a:r>
          <a:endParaRPr lang="ru-RU" sz="3200" b="1" kern="1200" dirty="0">
            <a:latin typeface="Times New Roman" pitchFamily="18" charset="0"/>
            <a:cs typeface="Times New Roman" pitchFamily="18" charset="0"/>
          </a:endParaRPr>
        </a:p>
      </dsp:txBody>
      <dsp:txXfrm>
        <a:off x="927356" y="86016"/>
        <a:ext cx="3196231" cy="1147471"/>
      </dsp:txXfrm>
    </dsp:sp>
    <dsp:sp modelId="{3AED1818-8B93-44AB-90A9-7D79AD4BA7D3}">
      <dsp:nvSpPr>
        <dsp:cNvPr id="0" name=""/>
        <dsp:cNvSpPr/>
      </dsp:nvSpPr>
      <dsp:spPr>
        <a:xfrm>
          <a:off x="3433834" y="145208"/>
          <a:ext cx="1321311" cy="1027801"/>
        </a:xfrm>
        <a:prstGeom prst="rect">
          <a:avLst/>
        </a:prstGeom>
        <a:noFill/>
        <a:ln>
          <a:noFill/>
        </a:ln>
        <a:effectLst/>
      </dsp:spPr>
      <dsp:style>
        <a:lnRef idx="0">
          <a:scrgbClr r="0" g="0" b="0"/>
        </a:lnRef>
        <a:fillRef idx="0">
          <a:scrgbClr r="0" g="0" b="0"/>
        </a:fillRef>
        <a:effectRef idx="0">
          <a:scrgbClr r="0" g="0" b="0"/>
        </a:effectRef>
        <a:fontRef idx="minor"/>
      </dsp:style>
    </dsp:sp>
    <dsp:sp modelId="{5BCFC6F4-DDCD-46F7-8F47-21AD67FDDEA3}">
      <dsp:nvSpPr>
        <dsp:cNvPr id="0" name=""/>
        <dsp:cNvSpPr/>
      </dsp:nvSpPr>
      <dsp:spPr>
        <a:xfrm rot="5400000">
          <a:off x="3666182" y="2648713"/>
          <a:ext cx="1079191" cy="122862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A3BB76-76D1-4320-ABAF-DEBC9C9E9981}">
      <dsp:nvSpPr>
        <dsp:cNvPr id="0" name=""/>
        <dsp:cNvSpPr/>
      </dsp:nvSpPr>
      <dsp:spPr>
        <a:xfrm>
          <a:off x="3024339" y="1368148"/>
          <a:ext cx="3112429" cy="1271647"/>
        </a:xfrm>
        <a:prstGeom prst="roundRect">
          <a:avLst>
            <a:gd name="adj" fmla="val 1667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kk-KZ" sz="3600" b="1" kern="1200" dirty="0" smtClean="0">
              <a:latin typeface="Times New Roman" pitchFamily="18" charset="0"/>
              <a:cs typeface="Times New Roman" pitchFamily="18" charset="0"/>
            </a:rPr>
            <a:t>Серотонин</a:t>
          </a:r>
          <a:endParaRPr lang="ru-RU" sz="3600" b="1" kern="1200" dirty="0">
            <a:latin typeface="Times New Roman" pitchFamily="18" charset="0"/>
            <a:cs typeface="Times New Roman" pitchFamily="18" charset="0"/>
          </a:endParaRPr>
        </a:p>
      </dsp:txBody>
      <dsp:txXfrm>
        <a:off x="3086427" y="1430236"/>
        <a:ext cx="2988253" cy="1147471"/>
      </dsp:txXfrm>
    </dsp:sp>
    <dsp:sp modelId="{4D0E6BE4-E78D-4B8C-9D5A-4F1E7620F6DC}">
      <dsp:nvSpPr>
        <dsp:cNvPr id="0" name=""/>
        <dsp:cNvSpPr/>
      </dsp:nvSpPr>
      <dsp:spPr>
        <a:xfrm>
          <a:off x="5196986" y="1573688"/>
          <a:ext cx="1321311" cy="1027801"/>
        </a:xfrm>
        <a:prstGeom prst="rect">
          <a:avLst/>
        </a:prstGeom>
        <a:noFill/>
        <a:ln>
          <a:noFill/>
        </a:ln>
        <a:effectLst/>
      </dsp:spPr>
      <dsp:style>
        <a:lnRef idx="0">
          <a:scrgbClr r="0" g="0" b="0"/>
        </a:lnRef>
        <a:fillRef idx="0">
          <a:scrgbClr r="0" g="0" b="0"/>
        </a:fillRef>
        <a:effectRef idx="0">
          <a:scrgbClr r="0" g="0" b="0"/>
        </a:effectRef>
        <a:fontRef idx="minor"/>
      </dsp:style>
    </dsp:sp>
    <dsp:sp modelId="{E94AF274-A3ED-477C-B4F6-DFADD2C2E5EB}">
      <dsp:nvSpPr>
        <dsp:cNvPr id="0" name=""/>
        <dsp:cNvSpPr/>
      </dsp:nvSpPr>
      <dsp:spPr>
        <a:xfrm>
          <a:off x="4752519" y="2736301"/>
          <a:ext cx="3321334" cy="1271647"/>
        </a:xfrm>
        <a:prstGeom prst="roundRect">
          <a:avLst>
            <a:gd name="adj" fmla="val 1667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kk-KZ" sz="3600" b="1" kern="1200" dirty="0" smtClean="0">
              <a:latin typeface="Times New Roman" pitchFamily="18" charset="0"/>
              <a:cs typeface="Times New Roman" pitchFamily="18" charset="0"/>
            </a:rPr>
            <a:t>Мелатонин</a:t>
          </a:r>
          <a:endParaRPr lang="ru-RU" sz="3600" b="1" kern="1200" dirty="0">
            <a:latin typeface="Times New Roman" pitchFamily="18" charset="0"/>
            <a:cs typeface="Times New Roman" pitchFamily="18" charset="0"/>
          </a:endParaRPr>
        </a:p>
      </dsp:txBody>
      <dsp:txXfrm>
        <a:off x="4814607" y="2798389"/>
        <a:ext cx="3197158" cy="1147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A5D1F1FC-E9C4-4128-9493-E09D1CDDE3C1}" type="datetimeFigureOut">
              <a:rPr lang="ru-RU" smtClean="0"/>
              <a:pPr/>
              <a:t>08.01.2002</a:t>
            </a:fld>
            <a:endParaRPr lang="ru-RU"/>
          </a:p>
        </p:txBody>
      </p:sp>
      <p:sp>
        <p:nvSpPr>
          <p:cNvPr id="4" name="Образ слайда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AD469B82-2F6B-4357-A4A4-579577EA20EA}" type="slidenum">
              <a:rPr lang="ru-RU" smtClean="0"/>
              <a:pPr/>
              <a:t>‹#›</a:t>
            </a:fld>
            <a:endParaRPr lang="ru-RU"/>
          </a:p>
        </p:txBody>
      </p:sp>
    </p:spTree>
    <p:extLst>
      <p:ext uri="{BB962C8B-B14F-4D97-AF65-F5344CB8AC3E}">
        <p14:creationId xmlns:p14="http://schemas.microsoft.com/office/powerpoint/2010/main" val="35168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931863" y="741363"/>
            <a:ext cx="493395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79768" y="4690269"/>
            <a:ext cx="5438140" cy="4443413"/>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884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931863" y="741363"/>
            <a:ext cx="493395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79768" y="4690269"/>
            <a:ext cx="5438140" cy="4443413"/>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403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90471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07634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58778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4403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84578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680746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35809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55701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17595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val="808025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36602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39106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008782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275702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047546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491138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181139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486453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991960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467178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448847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86416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9328421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val="1876729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759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51232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06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35053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68096" y="2967788"/>
            <a:ext cx="356616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4491990" y="2967788"/>
            <a:ext cx="356616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765423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4176336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731819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884415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74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193719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006153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061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val="3831198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506228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86629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015354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901361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032051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739138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894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8199993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527319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050383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43993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746795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689881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7762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661345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4061763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560655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val="238976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46531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02499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97849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67722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2A46DE9-BF32-4F28-A2EB-C473093D739F}" type="datetimeFigureOut">
              <a:rPr lang="ru-RU" smtClean="0"/>
              <a:pPr/>
              <a:t>08.01.2002</a:t>
            </a:fld>
            <a:endParaRPr lang="ru-R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F880FB8-9150-4ED9-834B-289046D21F25}" type="slidenum">
              <a:rPr lang="ru-RU" smtClean="0"/>
              <a:pPr/>
              <a:t>‹#›</a:t>
            </a:fld>
            <a:endParaRPr lang="ru-RU"/>
          </a:p>
        </p:txBody>
      </p:sp>
    </p:spTree>
    <p:extLst>
      <p:ext uri="{BB962C8B-B14F-4D97-AF65-F5344CB8AC3E}">
        <p14:creationId xmlns:p14="http://schemas.microsoft.com/office/powerpoint/2010/main" val="17278894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A46DE9-BF32-4F28-A2EB-C473093D739F}" type="datetimeFigureOut">
              <a:rPr lang="ru-RU" smtClean="0"/>
              <a:pPr/>
              <a:t>08.01.2002</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880FB8-9150-4ED9-834B-289046D21F25}" type="slidenum">
              <a:rPr lang="ru-RU" smtClean="0"/>
              <a:pPr/>
              <a:t>‹#›</a:t>
            </a:fld>
            <a:endParaRPr lang="ru-RU"/>
          </a:p>
        </p:txBody>
      </p:sp>
    </p:spTree>
    <p:extLst>
      <p:ext uri="{BB962C8B-B14F-4D97-AF65-F5344CB8AC3E}">
        <p14:creationId xmlns:p14="http://schemas.microsoft.com/office/powerpoint/2010/main" val="30173579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2A46DE9-BF32-4F28-A2EB-C473093D739F}" type="datetimeFigureOut">
              <a:rPr lang="ru-RU" smtClean="0"/>
              <a:pPr/>
              <a:t>08.01.2002</a:t>
            </a:fld>
            <a:endParaRPr lang="ru-RU"/>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F880FB8-9150-4ED9-834B-289046D21F25}" type="slidenum">
              <a:rPr lang="ru-RU" smtClean="0"/>
              <a:pPr/>
              <a:t>‹#›</a:t>
            </a:fld>
            <a:endParaRPr lang="ru-RU"/>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09170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A46DE9-BF32-4F28-A2EB-C473093D739F}" type="datetimeFigureOut">
              <a:rPr lang="ru-RU" smtClean="0"/>
              <a:pPr/>
              <a:t>08.01.2002</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F880FB8-9150-4ED9-834B-289046D21F25}" type="slidenum">
              <a:rPr lang="ru-RU" smtClean="0"/>
              <a:pPr/>
              <a:t>‹#›</a:t>
            </a:fld>
            <a:endParaRPr lang="ru-RU"/>
          </a:p>
        </p:txBody>
      </p:sp>
    </p:spTree>
    <p:extLst>
      <p:ext uri="{BB962C8B-B14F-4D97-AF65-F5344CB8AC3E}">
        <p14:creationId xmlns:p14="http://schemas.microsoft.com/office/powerpoint/2010/main" val="234944349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bio-ritm.ru/" TargetMode="Externa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5060" y="2995123"/>
            <a:ext cx="7776863" cy="1823061"/>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4000" b="1" i="1" dirty="0" smtClean="0">
                <a:solidFill>
                  <a:schemeClr val="bg1"/>
                </a:solidFill>
                <a:latin typeface="Times New Roman" panose="02020603050405020304" pitchFamily="18" charset="0"/>
                <a:cs typeface="Times New Roman" panose="02020603050405020304" pitchFamily="18" charset="0"/>
              </a:rPr>
              <a:t>4-</a:t>
            </a:r>
            <a:r>
              <a:rPr lang="ru-RU" sz="4000" b="1" i="1" dirty="0" smtClean="0">
                <a:solidFill>
                  <a:schemeClr val="bg1"/>
                </a:solidFill>
                <a:latin typeface="Times New Roman" panose="02020603050405020304" pitchFamily="18" charset="0"/>
                <a:cs typeface="Times New Roman" panose="02020603050405020304" pitchFamily="18" charset="0"/>
              </a:rPr>
              <a:t>лекция. </a:t>
            </a:r>
            <a:r>
              <a:rPr lang="kk-KZ" sz="4000" dirty="0">
                <a:latin typeface="Times New Roman" panose="02020603050405020304" pitchFamily="18" charset="0"/>
                <a:cs typeface="Times New Roman" panose="02020603050405020304" pitchFamily="18" charset="0"/>
              </a:rPr>
              <a:t>Биологиялық ырғақтылықтың физиологиялық механизмі.</a:t>
            </a:r>
            <a:r>
              <a:rPr lang="kk-KZ" sz="4000" b="1" i="1" dirty="0" smtClean="0">
                <a:solidFill>
                  <a:schemeClr val="bg1"/>
                </a:solidFill>
                <a:latin typeface="Times New Roman" panose="02020603050405020304" pitchFamily="18" charset="0"/>
                <a:cs typeface="Times New Roman" panose="02020603050405020304" pitchFamily="18" charset="0"/>
              </a:rPr>
              <a:t> </a:t>
            </a:r>
            <a:endParaRPr lang="ru-RU" sz="4000" b="1" i="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55675" y="47149"/>
            <a:ext cx="554461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kk-KZ" b="1" dirty="0">
                <a:latin typeface="Times New Roman" panose="02020603050405020304" pitchFamily="18" charset="0"/>
                <a:cs typeface="Times New Roman" panose="02020603050405020304" pitchFamily="18" charset="0"/>
              </a:rPr>
              <a:t>Әл-Фараби атындағы Қазақ Ұлттық Университеті</a:t>
            </a:r>
            <a:br>
              <a:rPr lang="kk-KZ" b="1" dirty="0">
                <a:latin typeface="Times New Roman" panose="02020603050405020304" pitchFamily="18" charset="0"/>
                <a:cs typeface="Times New Roman" panose="02020603050405020304" pitchFamily="18" charset="0"/>
              </a:rPr>
            </a:br>
            <a:r>
              <a:rPr lang="kk-KZ" b="1" dirty="0">
                <a:latin typeface="Times New Roman" panose="02020603050405020304" pitchFamily="18" charset="0"/>
                <a:cs typeface="Times New Roman" panose="02020603050405020304" pitchFamily="18" charset="0"/>
              </a:rPr>
              <a:t>Биология және биотехнология факультеті</a:t>
            </a:r>
            <a:endParaRPr lang="ru-RU" b="1" dirty="0"/>
          </a:p>
        </p:txBody>
      </p:sp>
      <p:pic>
        <p:nvPicPr>
          <p:cNvPr id="5" name="Picture 4"/>
          <p:cNvPicPr>
            <a:picLocks noChangeAspect="1" noChangeArrowheads="1"/>
          </p:cNvPicPr>
          <p:nvPr/>
        </p:nvPicPr>
        <p:blipFill>
          <a:blip r:embed="rId2" cstate="print"/>
          <a:srcRect/>
          <a:stretch>
            <a:fillRect/>
          </a:stretch>
        </p:blipFill>
        <p:spPr bwMode="auto">
          <a:xfrm>
            <a:off x="-93530" y="298027"/>
            <a:ext cx="2505075" cy="2519363"/>
          </a:xfrm>
          <a:prstGeom prst="rect">
            <a:avLst/>
          </a:prstGeom>
          <a:noFill/>
          <a:ln w="9525">
            <a:noFill/>
            <a:miter lim="800000"/>
            <a:headEnd/>
            <a:tailEnd/>
          </a:ln>
          <a:effectLst/>
        </p:spPr>
      </p:pic>
      <p:pic>
        <p:nvPicPr>
          <p:cNvPr id="6" name="Picture 2" descr="https://pp.vk.me/c311616/v311616887/47ef/IoebzINUwM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291" y="720924"/>
            <a:ext cx="1819462" cy="17719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392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Объект 2"/>
          <p:cNvSpPr>
            <a:spLocks noGrp="1"/>
          </p:cNvSpPr>
          <p:nvPr/>
        </p:nvSpPr>
        <p:spPr>
          <a:xfrm>
            <a:off x="457200" y="285841"/>
            <a:ext cx="8229600" cy="352839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just"/>
            <a:r>
              <a:rPr lang="kk-KZ" sz="2800" dirty="0" smtClean="0">
                <a:latin typeface="Times New Roman" pitchFamily="18" charset="0"/>
                <a:cs typeface="Times New Roman" pitchFamily="18" charset="0"/>
              </a:rPr>
              <a:t>Мелатонин эпифиздің негізгі гормоны.  Мелатонин адам ағзасының ұйқы мен сергектігіне жауап беретін гормон. Бұл гормонның негізгі бөлігі адам ұйықтағанда түнгі мезгілде бөлінед</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Ең</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алғаш</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рет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бұл</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затты</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1958 </a:t>
            </a:r>
            <a:r>
              <a:rPr lang="ru-RU" sz="2800" dirty="0" err="1" smtClean="0">
                <a:latin typeface="Times New Roman" pitchFamily="18" charset="0"/>
                <a:cs typeface="Times New Roman" pitchFamily="18" charset="0"/>
              </a:rPr>
              <a:t>жылы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дәрігер</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Лернер</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Аарон </a:t>
            </a:r>
            <a:r>
              <a:rPr lang="ru-RU" sz="2800" dirty="0" err="1" smtClean="0">
                <a:latin typeface="Times New Roman" pitchFamily="18" charset="0"/>
                <a:cs typeface="Times New Roman" pitchFamily="18" charset="0"/>
              </a:rPr>
              <a:t>тапқан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Кейіннен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ғалымдар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ұйқы</a:t>
            </a:r>
            <a:r>
              <a:rPr lang="ru-RU" sz="2800" dirty="0" smtClean="0">
                <a:latin typeface="Times New Roman" pitchFamily="18" charset="0"/>
                <a:cs typeface="Times New Roman" pitchFamily="18" charset="0"/>
              </a:rPr>
              <a:t> гормоны мелатонин </a:t>
            </a:r>
            <a:r>
              <a:rPr lang="ru-RU" sz="2800" dirty="0" err="1" smtClean="0">
                <a:latin typeface="Times New Roman" pitchFamily="18" charset="0"/>
                <a:cs typeface="Times New Roman" pitchFamily="18" charset="0"/>
              </a:rPr>
              <a:t>барлық</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тірі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ағзаларда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өңдірілетінін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дәлелдеген</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pic>
        <p:nvPicPr>
          <p:cNvPr id="5" name="Picture 2" descr="ÑÐ¾ÑÐ¼ÑÐ»Ð° Ð¼ÐµÐ»Ð°ÑÐ¾Ð½Ð¸Ð½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694" y="3814233"/>
            <a:ext cx="4418856" cy="279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829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79820"/>
            <a:ext cx="8229600" cy="4525963"/>
          </a:xfrm>
        </p:spPr>
        <p:txBody>
          <a:bodyPr>
            <a:normAutofit/>
          </a:bodyPr>
          <a:lstStyle/>
          <a:p>
            <a:pPr algn="just"/>
            <a:r>
              <a:rPr lang="kk-KZ" sz="2800" dirty="0" smtClean="0">
                <a:latin typeface="Times New Roman" pitchFamily="18" charset="0"/>
                <a:cs typeface="Times New Roman" pitchFamily="18" charset="0"/>
              </a:rPr>
              <a:t>Мелатонинді сонымен қатар жасару гормоны деп те атайды, себебі оның әсері ұйқы кезінде ағза клеткаларының қайта қалпына келуіне және жасаруға бағытталған.</a:t>
            </a:r>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1" y="2420888"/>
            <a:ext cx="5249287" cy="41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866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1008112"/>
          </a:xfrm>
          <a:ln w="57150"/>
        </p:spPr>
        <p:style>
          <a:lnRef idx="2">
            <a:schemeClr val="accent5"/>
          </a:lnRef>
          <a:fillRef idx="1">
            <a:schemeClr val="lt1"/>
          </a:fillRef>
          <a:effectRef idx="0">
            <a:schemeClr val="accent5"/>
          </a:effectRef>
          <a:fontRef idx="minor">
            <a:schemeClr val="dk1"/>
          </a:fontRef>
        </p:style>
        <p:txBody>
          <a:bodyPr>
            <a:normAutofit/>
          </a:bodyPr>
          <a:lstStyle/>
          <a:p>
            <a:pPr marL="0" indent="0" algn="ctr">
              <a:buNone/>
            </a:pPr>
            <a:r>
              <a:rPr lang="kk-KZ" sz="4000" b="1" dirty="0" smtClean="0">
                <a:latin typeface="Times New Roman" pitchFamily="18" charset="0"/>
                <a:cs typeface="Times New Roman" pitchFamily="18" charset="0"/>
              </a:rPr>
              <a:t>Мелатониннің синтезделуі</a:t>
            </a:r>
            <a:endParaRPr lang="ru-RU" sz="4000" b="1" dirty="0">
              <a:latin typeface="Times New Roman" pitchFamily="18" charset="0"/>
              <a:cs typeface="Times New Roman" pitchFamily="18" charset="0"/>
            </a:endParaRPr>
          </a:p>
        </p:txBody>
      </p:sp>
      <p:graphicFrame>
        <p:nvGraphicFramePr>
          <p:cNvPr id="5" name="Схема 4"/>
          <p:cNvGraphicFramePr/>
          <p:nvPr>
            <p:extLst/>
          </p:nvPr>
        </p:nvGraphicFramePr>
        <p:xfrm>
          <a:off x="-612576" y="1340768"/>
          <a:ext cx="8786154"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5517232"/>
            <a:ext cx="9134609"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kk-KZ" sz="2400" b="1" dirty="0" smtClean="0">
                <a:latin typeface="Times New Roman" pitchFamily="18" charset="0"/>
                <a:cs typeface="Times New Roman" pitchFamily="18" charset="0"/>
              </a:rPr>
              <a:t>Ересек адамда бір тәулікте </a:t>
            </a:r>
            <a:r>
              <a:rPr lang="en-US" sz="2400" b="1" dirty="0" smtClean="0">
                <a:latin typeface="Times New Roman" pitchFamily="18" charset="0"/>
                <a:cs typeface="Times New Roman" pitchFamily="18" charset="0"/>
              </a:rPr>
              <a:t>30 </a:t>
            </a:r>
            <a:r>
              <a:rPr lang="kk-KZ" sz="2400" b="1" dirty="0" smtClean="0">
                <a:latin typeface="Times New Roman" pitchFamily="18" charset="0"/>
                <a:cs typeface="Times New Roman" pitchFamily="18" charset="0"/>
              </a:rPr>
              <a:t>мг мелатонин синтезделеді. Түнде қанның құрамындағы мөлшері күндізгіге қарағанда </a:t>
            </a:r>
            <a:r>
              <a:rPr lang="en-US" sz="2400" b="1" dirty="0">
                <a:latin typeface="Times New Roman" pitchFamily="18" charset="0"/>
                <a:cs typeface="Times New Roman" pitchFamily="18" charset="0"/>
              </a:rPr>
              <a:t>30 </a:t>
            </a:r>
            <a:r>
              <a:rPr lang="kk-KZ" sz="2400" b="1" dirty="0" smtClean="0">
                <a:latin typeface="Times New Roman" pitchFamily="18" charset="0"/>
                <a:cs typeface="Times New Roman" pitchFamily="18" charset="0"/>
              </a:rPr>
              <a:t>есе жоғары болып келеді.</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85577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ÑÐµÐ¼Ð° ÑÐ°Ð±Ð¾ÑÑ ÑÐ¿Ð¸ÑÐ¸Ð·Ð° Ð½Ð¾Ñ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0"/>
            <a:ext cx="7812360" cy="679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61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r>
              <a:rPr lang="kk-KZ" b="1" dirty="0" smtClean="0">
                <a:latin typeface="Times New Roman" pitchFamily="18" charset="0"/>
                <a:cs typeface="Times New Roman" pitchFamily="18" charset="0"/>
              </a:rPr>
              <a:t>Мелатониннің негізгі қасиеттері</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just"/>
            <a:r>
              <a:rPr lang="kk-KZ" sz="2800" dirty="0" smtClean="0">
                <a:latin typeface="Times New Roman" pitchFamily="18" charset="0"/>
                <a:cs typeface="Times New Roman" pitchFamily="18" charset="0"/>
              </a:rPr>
              <a:t>Циркадтық, жылдық ритмдерді реттейді;</a:t>
            </a:r>
          </a:p>
          <a:p>
            <a:pPr algn="just"/>
            <a:r>
              <a:rPr lang="kk-KZ" sz="2800" dirty="0" smtClean="0">
                <a:latin typeface="Times New Roman" pitchFamily="18" charset="0"/>
                <a:cs typeface="Times New Roman" pitchFamily="18" charset="0"/>
              </a:rPr>
              <a:t>Ұйқысыздықты жоюға көмектеседі;</a:t>
            </a:r>
          </a:p>
          <a:p>
            <a:pPr algn="just"/>
            <a:r>
              <a:rPr lang="kk-KZ" sz="2800" dirty="0" smtClean="0">
                <a:latin typeface="Times New Roman" pitchFamily="18" charset="0"/>
                <a:cs typeface="Times New Roman" pitchFamily="18" charset="0"/>
              </a:rPr>
              <a:t>Климаттың өзгеруіне бейімделуге көмектеседі;</a:t>
            </a:r>
          </a:p>
          <a:p>
            <a:pPr algn="just"/>
            <a:r>
              <a:rPr lang="kk-KZ" sz="2800" dirty="0" smtClean="0">
                <a:latin typeface="Times New Roman" pitchFamily="18" charset="0"/>
                <a:cs typeface="Times New Roman" pitchFamily="18" charset="0"/>
              </a:rPr>
              <a:t>Эндокринді жүйені реттейді;</a:t>
            </a:r>
          </a:p>
          <a:p>
            <a:pPr algn="just"/>
            <a:r>
              <a:rPr lang="kk-KZ" sz="2800" dirty="0" smtClean="0">
                <a:latin typeface="Times New Roman" pitchFamily="18" charset="0"/>
                <a:cs typeface="Times New Roman" pitchFamily="18" charset="0"/>
              </a:rPr>
              <a:t>Қан қысымын реттейді;</a:t>
            </a:r>
          </a:p>
          <a:p>
            <a:pPr algn="just"/>
            <a:r>
              <a:rPr lang="kk-KZ" sz="2800" dirty="0" smtClean="0">
                <a:latin typeface="Times New Roman" pitchFamily="18" charset="0"/>
                <a:cs typeface="Times New Roman" pitchFamily="18" charset="0"/>
              </a:rPr>
              <a:t>Қандағы холестерин мен қант мөлшерінің төмендеуіне әсер етеді;</a:t>
            </a:r>
          </a:p>
          <a:p>
            <a:pPr algn="just"/>
            <a:r>
              <a:rPr lang="kk-KZ" sz="2800" dirty="0" smtClean="0">
                <a:latin typeface="Times New Roman" pitchFamily="18" charset="0"/>
                <a:cs typeface="Times New Roman" pitchFamily="18" charset="0"/>
              </a:rPr>
              <a:t>Антиоксиданттық қасиетке ие;</a:t>
            </a:r>
          </a:p>
          <a:p>
            <a:pPr algn="just"/>
            <a:r>
              <a:rPr lang="kk-KZ" sz="2800" dirty="0" smtClean="0">
                <a:latin typeface="Times New Roman" pitchFamily="18" charset="0"/>
                <a:cs typeface="Times New Roman" pitchFamily="18" charset="0"/>
              </a:rPr>
              <a:t>Онкологиялық ауруларды алдын алуға көмектеседі;</a:t>
            </a:r>
          </a:p>
          <a:p>
            <a:pPr algn="just"/>
            <a:r>
              <a:rPr lang="kk-KZ" sz="2800" dirty="0" smtClean="0">
                <a:latin typeface="Times New Roman" pitchFamily="18" charset="0"/>
                <a:cs typeface="Times New Roman" pitchFamily="18" charset="0"/>
              </a:rPr>
              <a:t>Қартаюды тежейді;</a:t>
            </a:r>
          </a:p>
          <a:p>
            <a:pPr algn="just"/>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52859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Ð²ÑÑÐ°Ð±Ð¾ÑÐºÐ° Ð¼ÐµÐ»Ð°ÑÐ¾Ð½Ð¸Ð½Ð° Ñ Ð²Ð¾Ð·ÑÐ°ÑÑÐ¾Ð¼ ÑÐ½Ð¸Ð¶Ð°ÐµÑ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0" y="1196752"/>
            <a:ext cx="9144001" cy="54615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6" y="0"/>
            <a:ext cx="9142244"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kk-KZ" sz="3600" b="1" dirty="0" smtClean="0">
                <a:latin typeface="Times New Roman" pitchFamily="18" charset="0"/>
                <a:cs typeface="Times New Roman" pitchFamily="18" charset="0"/>
              </a:rPr>
              <a:t>Жасқа байланысты мелатониннің өңдірілуі</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638916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Ð¸ÑÐ½Ð¸Ñ Ð²Ð¾Ð·ÑÐ°ÑÑÐ° Ð½Ð° Ð¼ÐµÐ»Ð°ÑÐ¾Ð½Ð¸Ð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6" y="1052736"/>
            <a:ext cx="898343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083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6" y="1556792"/>
            <a:ext cx="9170286"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8593" y="188640"/>
            <a:ext cx="892633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kk-KZ" sz="3600" b="1" dirty="0" smtClean="0">
                <a:latin typeface="Times New Roman" pitchFamily="18" charset="0"/>
                <a:cs typeface="Times New Roman" pitchFamily="18" charset="0"/>
              </a:rPr>
              <a:t>Жарықтың мелатониннің синтезделуіне әсері</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769558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690" y="578396"/>
            <a:ext cx="7024744" cy="1143000"/>
          </a:xfrm>
        </p:spPr>
        <p:txBody>
          <a:bodyPr>
            <a:noAutofit/>
          </a:bodyPr>
          <a:lstStyle/>
          <a:p>
            <a:pPr algn="ctr"/>
            <a:r>
              <a:rPr lang="ru-RU" b="1" dirty="0">
                <a:latin typeface="Times New Roman" pitchFamily="18" charset="0"/>
                <a:cs typeface="Times New Roman" pitchFamily="18" charset="0"/>
              </a:rPr>
              <a:t>Мелатонин гормоны </a:t>
            </a:r>
            <a:r>
              <a:rPr lang="ru-RU" b="1" dirty="0" err="1">
                <a:latin typeface="Times New Roman" pitchFamily="18" charset="0"/>
                <a:cs typeface="Times New Roman" pitchFamily="18" charset="0"/>
              </a:rPr>
              <a:t>қартаюды</a:t>
            </a:r>
            <a:r>
              <a:rPr lang="ru-RU" b="1" dirty="0">
                <a:latin typeface="Times New Roman" pitchFamily="18" charset="0"/>
                <a:cs typeface="Times New Roman" pitchFamily="18" charset="0"/>
              </a:rPr>
              <a:t> </a:t>
            </a:r>
            <a:r>
              <a:rPr lang="ru-RU" b="1" dirty="0" err="1" smtClean="0">
                <a:latin typeface="Times New Roman" pitchFamily="18" charset="0"/>
                <a:cs typeface="Times New Roman" pitchFamily="18" charset="0"/>
              </a:rPr>
              <a:t>баяулатады</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755576" y="1988840"/>
            <a:ext cx="7704972" cy="4032448"/>
          </a:xfrm>
        </p:spPr>
        <p:txBody>
          <a:bodyPr>
            <a:noAutofit/>
          </a:bodyPr>
          <a:lstStyle/>
          <a:p>
            <a:pPr algn="just"/>
            <a:r>
              <a:rPr lang="ru-RU" sz="2400" dirty="0" err="1">
                <a:latin typeface="Times New Roman" pitchFamily="18" charset="0"/>
                <a:cs typeface="Times New Roman" pitchFamily="18" charset="0"/>
              </a:rPr>
              <a:t>Қартаю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үдерісі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көптеген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аурулардың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көрініс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табуымен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жүріп</a:t>
            </a:r>
            <a:r>
              <a:rPr lang="ru-RU" sz="2400" dirty="0">
                <a:latin typeface="Times New Roman" pitchFamily="18" charset="0"/>
                <a:cs typeface="Times New Roman" pitchFamily="18" charset="0"/>
              </a:rPr>
              <a:t>, 25 </a:t>
            </a:r>
            <a:r>
              <a:rPr lang="ru-RU" sz="2400" dirty="0" err="1">
                <a:latin typeface="Times New Roman" pitchFamily="18" charset="0"/>
                <a:cs typeface="Times New Roman" pitchFamily="18" charset="0"/>
              </a:rPr>
              <a:t>жастан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себебі</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мелатониннің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жетіспеушілігі</a:t>
            </a:r>
            <a:r>
              <a:rPr lang="ru-RU" sz="2400" dirty="0">
                <a:latin typeface="Times New Roman" pitchFamily="18" charset="0"/>
                <a:cs typeface="Times New Roman" pitchFamily="18" charset="0"/>
              </a:rPr>
              <a:t>. Мелатонин тура осы 25 </a:t>
            </a:r>
            <a:r>
              <a:rPr lang="ru-RU" sz="2400" dirty="0" err="1">
                <a:latin typeface="Times New Roman" pitchFamily="18" charset="0"/>
                <a:cs typeface="Times New Roman" pitchFamily="18" charset="0"/>
              </a:rPr>
              <a:t>жастан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азая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Ғалымдар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көрінудің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құпияларын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аша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мынадай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қорытындыға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келген</a:t>
            </a:r>
            <a:r>
              <a:rPr lang="ru-RU" sz="2400" dirty="0">
                <a:latin typeface="Times New Roman" pitchFamily="18" charset="0"/>
                <a:cs typeface="Times New Roman" pitchFamily="18" charset="0"/>
              </a:rPr>
              <a:t>: 25 </a:t>
            </a:r>
            <a:r>
              <a:rPr lang="ru-RU" sz="2400" dirty="0" err="1">
                <a:latin typeface="Times New Roman" pitchFamily="18" charset="0"/>
                <a:cs typeface="Times New Roman" pitchFamily="18" charset="0"/>
              </a:rPr>
              <a:t>жастан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гормонды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үнемі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қабылдай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өмірді</a:t>
            </a:r>
            <a:r>
              <a:rPr lang="ru-RU" sz="2400" dirty="0">
                <a:latin typeface="Times New Roman" pitchFamily="18" charset="0"/>
                <a:cs typeface="Times New Roman" pitchFamily="18" charset="0"/>
              </a:rPr>
              <a:t> 15-20 </a:t>
            </a:r>
            <a:r>
              <a:rPr lang="ru-RU" sz="2400" dirty="0" err="1">
                <a:latin typeface="Times New Roman" pitchFamily="18" charset="0"/>
                <a:cs typeface="Times New Roman" pitchFamily="18" charset="0"/>
              </a:rPr>
              <a:t>жылға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ұзартуға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қоса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созылмалы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аурулар</a:t>
            </a:r>
            <a:r>
              <a:rPr lang="ru-RU" sz="2400" dirty="0">
                <a:latin typeface="Times New Roman" pitchFamily="18" charset="0"/>
                <a:cs typeface="Times New Roman" pitchFamily="18" charset="0"/>
              </a:rPr>
              <a:t> мен </a:t>
            </a:r>
            <a:r>
              <a:rPr lang="ru-RU" sz="2400" dirty="0" err="1">
                <a:latin typeface="Times New Roman" pitchFamily="18" charset="0"/>
                <a:cs typeface="Times New Roman" pitchFamily="18" charset="0"/>
              </a:rPr>
              <a:t>шаршап-шалдығу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болмайды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Американдықтар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қазіргі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таңда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ұйықтар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алдында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мелатониннің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таблеткасын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қартаюдан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сақтанатын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дәрі-дәрмек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ұйықтар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алдында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қабылдау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керек</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699309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1045/0008fd6c-918755d8/img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36" y="718405"/>
            <a:ext cx="8445172" cy="475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15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kk-KZ" b="1" dirty="0" smtClean="0">
                <a:latin typeface="Times New Roman" pitchFamily="18" charset="0"/>
                <a:cs typeface="Times New Roman" pitchFamily="18" charset="0"/>
              </a:rPr>
              <a:t>Жоспар:</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kk-KZ" b="1" dirty="0">
                <a:latin typeface="Times New Roman" panose="02020603050405020304" pitchFamily="18" charset="0"/>
                <a:cs typeface="Times New Roman" panose="02020603050405020304" pitchFamily="18" charset="0"/>
              </a:rPr>
              <a:t>І Кіріспе</a:t>
            </a:r>
          </a:p>
          <a:p>
            <a:r>
              <a:rPr lang="kk-KZ" b="1" dirty="0" smtClean="0">
                <a:latin typeface="Times New Roman" panose="02020603050405020304" pitchFamily="18" charset="0"/>
                <a:cs typeface="Times New Roman" panose="02020603050405020304" pitchFamily="18" charset="0"/>
              </a:rPr>
              <a:t>ІІ </a:t>
            </a:r>
            <a:r>
              <a:rPr lang="kk-KZ" b="1" dirty="0">
                <a:latin typeface="Times New Roman" panose="02020603050405020304" pitchFamily="18" charset="0"/>
                <a:cs typeface="Times New Roman" panose="02020603050405020304" pitchFamily="18" charset="0"/>
              </a:rPr>
              <a:t>Негізгі бөлім</a:t>
            </a:r>
          </a:p>
          <a:p>
            <a:r>
              <a:rPr lang="kk-KZ" b="1" dirty="0">
                <a:latin typeface="Times New Roman" panose="02020603050405020304" pitchFamily="18" charset="0"/>
                <a:cs typeface="Times New Roman" panose="02020603050405020304" pitchFamily="18" charset="0"/>
              </a:rPr>
              <a:t>1. </a:t>
            </a:r>
            <a:r>
              <a:rPr lang="kk-KZ" b="1" dirty="0" smtClean="0">
                <a:latin typeface="Times New Roman" panose="02020603050405020304" pitchFamily="18" charset="0"/>
                <a:cs typeface="Times New Roman" panose="02020603050405020304" pitchFamily="18" charset="0"/>
              </a:rPr>
              <a:t>Физиологиялық ырғақтар.</a:t>
            </a:r>
          </a:p>
          <a:p>
            <a:r>
              <a:rPr lang="kk-KZ" b="1" dirty="0" smtClean="0">
                <a:latin typeface="Times New Roman" panose="02020603050405020304" pitchFamily="18" charset="0"/>
                <a:cs typeface="Times New Roman" panose="02020603050405020304" pitchFamily="18" charset="0"/>
              </a:rPr>
              <a:t>2. Ұйқы мен сергектік.</a:t>
            </a:r>
          </a:p>
          <a:p>
            <a:r>
              <a:rPr lang="kk-KZ" b="1" dirty="0" smtClean="0">
                <a:latin typeface="Times New Roman" panose="02020603050405020304" pitchFamily="18" charset="0"/>
                <a:cs typeface="Times New Roman" panose="02020603050405020304" pitchFamily="18" charset="0"/>
              </a:rPr>
              <a:t>3. Циркадианды ритмдердің реттелуі.</a:t>
            </a:r>
          </a:p>
          <a:p>
            <a:r>
              <a:rPr lang="kk-KZ" b="1" dirty="0" smtClean="0">
                <a:latin typeface="Times New Roman" panose="02020603050405020304" pitchFamily="18" charset="0"/>
                <a:cs typeface="Times New Roman" panose="02020603050405020304" pitchFamily="18" charset="0"/>
              </a:rPr>
              <a:t>4. Адамның биологиялық ырғағы.</a:t>
            </a:r>
          </a:p>
          <a:p>
            <a:r>
              <a:rPr lang="kk-KZ" b="1" dirty="0" smtClean="0">
                <a:latin typeface="Times New Roman" panose="02020603050405020304" pitchFamily="18" charset="0"/>
                <a:cs typeface="Times New Roman" panose="02020603050405020304" pitchFamily="18" charset="0"/>
              </a:rPr>
              <a:t>ІІІ </a:t>
            </a:r>
            <a:r>
              <a:rPr lang="kk-KZ" b="1" dirty="0">
                <a:latin typeface="Times New Roman" panose="02020603050405020304" pitchFamily="18" charset="0"/>
                <a:cs typeface="Times New Roman" panose="02020603050405020304" pitchFamily="18" charset="0"/>
              </a:rPr>
              <a:t>Қорытынды</a:t>
            </a:r>
          </a:p>
          <a:p>
            <a:r>
              <a:rPr lang="kk-KZ" b="1" dirty="0">
                <a:latin typeface="Times New Roman" panose="02020603050405020304" pitchFamily="18" charset="0"/>
                <a:cs typeface="Times New Roman" panose="02020603050405020304" pitchFamily="18" charset="0"/>
              </a:rPr>
              <a:t>І</a:t>
            </a:r>
            <a:r>
              <a:rPr lang="en-US" b="1" dirty="0">
                <a:latin typeface="Times New Roman" panose="02020603050405020304" pitchFamily="18" charset="0"/>
                <a:cs typeface="Times New Roman" panose="02020603050405020304" pitchFamily="18" charset="0"/>
              </a:rPr>
              <a:t>V</a:t>
            </a:r>
            <a:r>
              <a:rPr lang="kk-KZ" b="1" dirty="0">
                <a:latin typeface="Times New Roman" panose="02020603050405020304" pitchFamily="18" charset="0"/>
                <a:cs typeface="Times New Roman" panose="02020603050405020304" pitchFamily="18" charset="0"/>
              </a:rPr>
              <a:t> Пайдаланылған әдебиеттер</a:t>
            </a:r>
            <a:endParaRPr lang="ru-RU"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054601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80971" y="255220"/>
            <a:ext cx="8223477" cy="1223059"/>
          </a:xfrm>
          <a:prstGeom prst="rect">
            <a:avLst/>
          </a:prstGeom>
        </p:spPr>
        <p:style>
          <a:lnRef idx="2">
            <a:schemeClr val="accent1"/>
          </a:lnRef>
          <a:fillRef idx="1">
            <a:schemeClr val="lt1"/>
          </a:fillRef>
          <a:effectRef idx="0">
            <a:schemeClr val="accent1"/>
          </a:effectRef>
          <a:fontRef idx="minor">
            <a:schemeClr val="dk1"/>
          </a:fontRef>
        </p:style>
        <p:txBody>
          <a:bodyPr vert="horz" lIns="121900" tIns="121900" rIns="121900" bIns="121900" rtlCol="0" anchor="t" anchorCtr="0">
            <a:noAutofit/>
          </a:bodyPr>
          <a:lstStyle/>
          <a:p>
            <a:pPr algn="ctr"/>
            <a:r>
              <a:rPr lang="kk-KZ" sz="3600" b="1" dirty="0">
                <a:solidFill>
                  <a:srgbClr val="002060"/>
                </a:solidFill>
                <a:latin typeface="Times New Roman" pitchFamily="18" charset="0"/>
                <a:cs typeface="Times New Roman" pitchFamily="18" charset="0"/>
              </a:rPr>
              <a:t>Адамның биологиялық </a:t>
            </a:r>
            <a:r>
              <a:rPr lang="kk-KZ" sz="3600" b="1" dirty="0" smtClean="0">
                <a:solidFill>
                  <a:srgbClr val="002060"/>
                </a:solidFill>
                <a:latin typeface="Times New Roman" pitchFamily="18" charset="0"/>
                <a:cs typeface="Times New Roman" pitchFamily="18" charset="0"/>
              </a:rPr>
              <a:t>ырғақтылығы жіктеледі:</a:t>
            </a:r>
            <a:endParaRPr sz="3600" b="1" dirty="0">
              <a:solidFill>
                <a:srgbClr val="002060"/>
              </a:solidFill>
              <a:latin typeface="Times New Roman" pitchFamily="18" charset="0"/>
              <a:cs typeface="Times New Roman" pitchFamily="18" charset="0"/>
            </a:endParaRPr>
          </a:p>
        </p:txBody>
      </p:sp>
      <p:graphicFrame>
        <p:nvGraphicFramePr>
          <p:cNvPr id="2" name="Схема 1"/>
          <p:cNvGraphicFramePr/>
          <p:nvPr>
            <p:extLst>
              <p:ext uri="{D42A27DB-BD31-4B8C-83A1-F6EECF244321}">
                <p14:modId xmlns:p14="http://schemas.microsoft.com/office/powerpoint/2010/main" val="1869845354"/>
              </p:ext>
            </p:extLst>
          </p:nvPr>
        </p:nvGraphicFramePr>
        <p:xfrm>
          <a:off x="1444868" y="2109176"/>
          <a:ext cx="667922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839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108400" y="593367"/>
            <a:ext cx="11360800" cy="763600"/>
          </a:xfrm>
          <a:prstGeom prst="rect">
            <a:avLst/>
          </a:prstGeom>
        </p:spPr>
        <p:txBody>
          <a:bodyPr vert="horz" lIns="121900" tIns="121900" rIns="121900" bIns="121900" rtlCol="0" anchor="t" anchorCtr="0">
            <a:noAutofit/>
          </a:bodyPr>
          <a:lstStyle/>
          <a:p>
            <a:r>
              <a:rPr lang="ru"/>
              <a:t> </a:t>
            </a:r>
          </a:p>
        </p:txBody>
      </p:sp>
      <p:sp>
        <p:nvSpPr>
          <p:cNvPr id="105" name="Shape 105"/>
          <p:cNvSpPr txBox="1">
            <a:spLocks noGrp="1"/>
          </p:cNvSpPr>
          <p:nvPr>
            <p:ph type="body" idx="1"/>
          </p:nvPr>
        </p:nvSpPr>
        <p:spPr>
          <a:xfrm>
            <a:off x="-1108400" y="1536633"/>
            <a:ext cx="11360800" cy="4555200"/>
          </a:xfrm>
          <a:prstGeom prst="rect">
            <a:avLst/>
          </a:prstGeom>
        </p:spPr>
        <p:txBody>
          <a:bodyPr vert="horz" lIns="121900" tIns="121900" rIns="121900" bIns="121900" rtlCol="0" anchor="t" anchorCtr="0">
            <a:noAutofit/>
          </a:bodyPr>
          <a:lstStyle/>
          <a:p>
            <a:r>
              <a:rPr lang="ru"/>
              <a:t> </a:t>
            </a:r>
          </a:p>
        </p:txBody>
      </p:sp>
      <p:pic>
        <p:nvPicPr>
          <p:cNvPr id="106" name="Shape 106"/>
          <p:cNvPicPr preferRelativeResize="0"/>
          <p:nvPr/>
        </p:nvPicPr>
        <p:blipFill>
          <a:blip r:embed="rId3">
            <a:alphaModFix/>
          </a:blip>
          <a:stretch>
            <a:fillRect/>
          </a:stretch>
        </p:blipFill>
        <p:spPr>
          <a:xfrm>
            <a:off x="443542" y="1216500"/>
            <a:ext cx="8256917" cy="4032833"/>
          </a:xfrm>
          <a:prstGeom prst="rect">
            <a:avLst/>
          </a:prstGeom>
          <a:noFill/>
          <a:ln>
            <a:noFill/>
          </a:ln>
        </p:spPr>
      </p:pic>
    </p:spTree>
    <p:extLst>
      <p:ext uri="{BB962C8B-B14F-4D97-AF65-F5344CB8AC3E}">
        <p14:creationId xmlns:p14="http://schemas.microsoft.com/office/powerpoint/2010/main" val="95819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493" y="136167"/>
            <a:ext cx="8520600" cy="763600"/>
          </a:xfrm>
        </p:spPr>
        <p:style>
          <a:lnRef idx="1">
            <a:schemeClr val="accent4"/>
          </a:lnRef>
          <a:fillRef idx="2">
            <a:schemeClr val="accent4"/>
          </a:fillRef>
          <a:effectRef idx="1">
            <a:schemeClr val="accent4"/>
          </a:effectRef>
          <a:fontRef idx="minor">
            <a:schemeClr val="dk1"/>
          </a:fontRef>
        </p:style>
        <p:txBody>
          <a:bodyPr/>
          <a:lstStyle/>
          <a:p>
            <a:r>
              <a:rPr lang="en-US" dirty="0">
                <a:latin typeface="Times New Roman" panose="02020603050405020304" pitchFamily="18" charset="0"/>
                <a:cs typeface="Times New Roman" panose="02020603050405020304" pitchFamily="18" charset="0"/>
                <a:hlinkClick r:id="rId2"/>
              </a:rPr>
              <a:t>http://bio-ritm.ru/</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2400300" y="777389"/>
            <a:ext cx="4633547" cy="6033613"/>
          </a:xfrm>
          <a:prstGeom prst="rect">
            <a:avLst/>
          </a:prstGeom>
        </p:spPr>
      </p:pic>
    </p:spTree>
    <p:extLst>
      <p:ext uri="{BB962C8B-B14F-4D97-AF65-F5344CB8AC3E}">
        <p14:creationId xmlns:p14="http://schemas.microsoft.com/office/powerpoint/2010/main" val="307841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latin typeface="Times New Roman" panose="02020603050405020304" pitchFamily="18" charset="0"/>
                <a:cs typeface="Times New Roman" panose="02020603050405020304" pitchFamily="18" charset="0"/>
              </a:rPr>
              <a:t>Қорытынды</a:t>
            </a: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11700" y="1536633"/>
            <a:ext cx="6748523" cy="4555200"/>
          </a:xfrm>
        </p:spPr>
        <p:txBody>
          <a:bodyPr/>
          <a:lstStyle/>
          <a:p>
            <a:pPr algn="just"/>
            <a:r>
              <a:rPr lang="kk-KZ" dirty="0" smtClean="0">
                <a:solidFill>
                  <a:schemeClr val="tx1"/>
                </a:solidFill>
                <a:latin typeface="Times New Roman" panose="02020603050405020304" pitchFamily="18" charset="0"/>
                <a:cs typeface="Times New Roman" panose="02020603050405020304" pitchFamily="18" charset="0"/>
              </a:rPr>
              <a:t>Биологиялық ритмдер маңызына қарай физиологиялық және экологиялық болып жіктеледі. Физиологиялық ритмдер қоршаған ортадағы ритмдерге бағынбайды. Әрбір мүшенің өзінің ритмдері болады. Ағзадағы жүріп жатқан барлық мүшелердің ритмдерін реттеп отыратын негізгі гормон – мелатонин болып табылады. Мелатонин егізінде түнгі уақыттарда өте көп мөлшерде бөлінеді. Мелатонин ұйқы мен сергектікті реттеп отырады.</a:t>
            </a:r>
          </a:p>
          <a:p>
            <a:pPr algn="just"/>
            <a:r>
              <a:rPr lang="kk-KZ" dirty="0" smtClean="0">
                <a:solidFill>
                  <a:schemeClr val="tx1"/>
                </a:solidFill>
                <a:latin typeface="Times New Roman" panose="02020603050405020304" pitchFamily="18" charset="0"/>
                <a:cs typeface="Times New Roman" panose="02020603050405020304" pitchFamily="18" charset="0"/>
              </a:rPr>
              <a:t>Адам туылғаннан бастап 3 негізгі физикалық, интеллектуалды, эмоционалды ритмдердің бақылауында болады.</a:t>
            </a:r>
          </a:p>
          <a:p>
            <a:pPr algn="just"/>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794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dirty="0" smtClean="0">
                <a:latin typeface="Times New Roman" panose="02020603050405020304" pitchFamily="18" charset="0"/>
                <a:cs typeface="Times New Roman" panose="02020603050405020304" pitchFamily="18" charset="0"/>
              </a:rPr>
              <a:t>Пайдаланылған әдебиеттер:</a:t>
            </a: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normAutofit/>
          </a:bodyPr>
          <a:lstStyle/>
          <a:p>
            <a:r>
              <a:rPr lang="ru-RU" sz="2800" dirty="0">
                <a:latin typeface="Times New Roman" panose="02020603050405020304" pitchFamily="18" charset="0"/>
                <a:cs typeface="Times New Roman" panose="02020603050405020304" pitchFamily="18" charset="0"/>
              </a:rPr>
              <a:t>1.  Биологические ритмы здоровья /Гриневич В.//Наука и жизнь, 2005, №1</a:t>
            </a:r>
          </a:p>
          <a:p>
            <a:r>
              <a:rPr lang="ru-RU" sz="2800" dirty="0">
                <a:latin typeface="Times New Roman" panose="02020603050405020304" pitchFamily="18" charset="0"/>
                <a:cs typeface="Times New Roman" panose="02020603050405020304" pitchFamily="18" charset="0"/>
              </a:rPr>
              <a:t>2.  Биологические ритмы /Под ред. Ю. </a:t>
            </a:r>
            <a:r>
              <a:rPr lang="ru-RU" sz="2800" dirty="0" err="1">
                <a:latin typeface="Times New Roman" panose="02020603050405020304" pitchFamily="18" charset="0"/>
                <a:cs typeface="Times New Roman" panose="02020603050405020304" pitchFamily="18" charset="0"/>
              </a:rPr>
              <a:t>Ашоффа</a:t>
            </a:r>
            <a:r>
              <a:rPr lang="ru-RU" sz="2800" dirty="0">
                <a:latin typeface="Times New Roman" panose="02020603050405020304" pitchFamily="18" charset="0"/>
                <a:cs typeface="Times New Roman" panose="02020603050405020304" pitchFamily="18" charset="0"/>
              </a:rPr>
              <a:t>: В 2 т.- М.: Мир, 1984.</a:t>
            </a:r>
          </a:p>
          <a:p>
            <a:r>
              <a:rPr lang="ru-RU" sz="2800" dirty="0">
                <a:latin typeface="Times New Roman" panose="02020603050405020304" pitchFamily="18" charset="0"/>
                <a:cs typeface="Times New Roman" panose="02020603050405020304" pitchFamily="18" charset="0"/>
              </a:rPr>
              <a:t>3.  Губин Г.Д., </a:t>
            </a:r>
            <a:r>
              <a:rPr lang="ru-RU" sz="2800" dirty="0" err="1">
                <a:latin typeface="Times New Roman" panose="02020603050405020304" pitchFamily="18" charset="0"/>
                <a:cs typeface="Times New Roman" panose="02020603050405020304" pitchFamily="18" charset="0"/>
              </a:rPr>
              <a:t>Герловин</a:t>
            </a:r>
            <a:r>
              <a:rPr lang="ru-RU" sz="2800" dirty="0">
                <a:latin typeface="Times New Roman" panose="02020603050405020304" pitchFamily="18" charset="0"/>
                <a:cs typeface="Times New Roman" panose="02020603050405020304" pitchFamily="18" charset="0"/>
              </a:rPr>
              <a:t> Е.Ш. Суточные ритмы биологических процессов и их адаптивное значение в </a:t>
            </a:r>
            <a:r>
              <a:rPr lang="ru-RU" sz="2800" dirty="0" err="1">
                <a:latin typeface="Times New Roman" panose="02020603050405020304" pitchFamily="18" charset="0"/>
                <a:cs typeface="Times New Roman" panose="02020603050405020304" pitchFamily="18" charset="0"/>
              </a:rPr>
              <a:t>онто</a:t>
            </a:r>
            <a:r>
              <a:rPr lang="ru-RU" sz="2800" dirty="0">
                <a:latin typeface="Times New Roman" panose="02020603050405020304" pitchFamily="18" charset="0"/>
                <a:cs typeface="Times New Roman" panose="02020603050405020304" pitchFamily="18" charset="0"/>
              </a:rPr>
              <a:t>- и филогенезе позвоночных. — Новосибирск: Наука, 1980.</a:t>
            </a:r>
          </a:p>
          <a:p>
            <a:r>
              <a:rPr lang="ru-RU" sz="2800" dirty="0">
                <a:latin typeface="Times New Roman" panose="02020603050405020304" pitchFamily="18" charset="0"/>
                <a:cs typeface="Times New Roman" panose="02020603050405020304" pitchFamily="18" charset="0"/>
              </a:rPr>
              <a:t>4.  </a:t>
            </a:r>
            <a:r>
              <a:rPr lang="ru-RU" sz="2800" dirty="0" err="1">
                <a:latin typeface="Times New Roman" panose="02020603050405020304" pitchFamily="18" charset="0"/>
                <a:cs typeface="Times New Roman" panose="02020603050405020304" pitchFamily="18" charset="0"/>
              </a:rPr>
              <a:t>Дорогань</a:t>
            </a:r>
            <a:r>
              <a:rPr lang="ru-RU" sz="2800" dirty="0">
                <a:latin typeface="Times New Roman" panose="02020603050405020304" pitchFamily="18" charset="0"/>
                <a:cs typeface="Times New Roman" panose="02020603050405020304" pitchFamily="18" charset="0"/>
              </a:rPr>
              <a:t> Л.В. </a:t>
            </a:r>
            <a:r>
              <a:rPr lang="ru-RU" sz="2800" dirty="0" err="1">
                <a:latin typeface="Times New Roman" panose="02020603050405020304" pitchFamily="18" charset="0"/>
                <a:cs typeface="Times New Roman" panose="02020603050405020304" pitchFamily="18" charset="0"/>
              </a:rPr>
              <a:t>Филлипов</a:t>
            </a:r>
            <a:r>
              <a:rPr lang="ru-RU" sz="2800" dirty="0">
                <a:latin typeface="Times New Roman" panose="02020603050405020304" pitchFamily="18" charset="0"/>
                <a:cs typeface="Times New Roman" panose="02020603050405020304" pitchFamily="18" charset="0"/>
              </a:rPr>
              <a:t> В.П. Экология В., 1995 г.</a:t>
            </a: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15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Картинки по запросу красивые фоны для презентаци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508277" y="452718"/>
            <a:ext cx="4145109"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k-KZ" sz="3200" b="1" dirty="0" smtClean="0">
                <a:solidFill>
                  <a:schemeClr val="bg1"/>
                </a:solidFill>
                <a:latin typeface="Times New Roman" panose="02020603050405020304" pitchFamily="18" charset="0"/>
                <a:cs typeface="Times New Roman" panose="02020603050405020304" pitchFamily="18" charset="0"/>
              </a:rPr>
              <a:t>Биологиялық ырғақ </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6" name="Выгнутая влево стрелка 5"/>
          <p:cNvSpPr/>
          <p:nvPr/>
        </p:nvSpPr>
        <p:spPr>
          <a:xfrm>
            <a:off x="294492" y="1086366"/>
            <a:ext cx="1011116" cy="1933117"/>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sp>
        <p:nvSpPr>
          <p:cNvPr id="7" name="Выгнутая вправо стрелка 6"/>
          <p:cNvSpPr/>
          <p:nvPr/>
        </p:nvSpPr>
        <p:spPr>
          <a:xfrm>
            <a:off x="7755904" y="1086366"/>
            <a:ext cx="1035268" cy="1933117"/>
          </a:xfrm>
          <a:prstGeom prst="curved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sp>
        <p:nvSpPr>
          <p:cNvPr id="8" name="Скругленный прямоугольник 7"/>
          <p:cNvSpPr/>
          <p:nvPr/>
        </p:nvSpPr>
        <p:spPr>
          <a:xfrm>
            <a:off x="1415561" y="2145323"/>
            <a:ext cx="3026588" cy="366639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kk-KZ" sz="2000" b="1" dirty="0" smtClean="0">
                <a:latin typeface="Times New Roman" panose="02020603050405020304" pitchFamily="18" charset="0"/>
                <a:cs typeface="Times New Roman" panose="02020603050405020304" pitchFamily="18" charset="0"/>
              </a:rPr>
              <a:t>ФИЗИОЛОГИЯЛЫҚ РИТМДЕР</a:t>
            </a:r>
          </a:p>
          <a:p>
            <a:pPr algn="ctr"/>
            <a:r>
              <a:rPr lang="kk-KZ" sz="2000" dirty="0" smtClean="0">
                <a:latin typeface="Times New Roman" panose="02020603050405020304" pitchFamily="18" charset="0"/>
                <a:cs typeface="Times New Roman" panose="02020603050405020304" pitchFamily="18" charset="0"/>
              </a:rPr>
              <a:t>Табиғи ритмдерге сәйкес келмейді (қан қысымының ритмдері, жүректің ритмдері, асқорыту жолдары, тыныс алу, т.б. ритмдер)</a:t>
            </a:r>
            <a:endParaRPr lang="ru-RU" sz="2000"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4658699" y="2145322"/>
            <a:ext cx="2744377" cy="366639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kk-KZ" b="1" dirty="0" smtClean="0">
                <a:latin typeface="Times New Roman" panose="02020603050405020304" pitchFamily="18" charset="0"/>
                <a:cs typeface="Times New Roman" panose="02020603050405020304" pitchFamily="18" charset="0"/>
              </a:rPr>
              <a:t>ЭКОЛОГИЯЛЫҚ РИТМДЕР</a:t>
            </a:r>
          </a:p>
          <a:p>
            <a:pPr algn="ctr"/>
            <a:r>
              <a:rPr lang="kk-KZ" dirty="0" smtClean="0">
                <a:latin typeface="Times New Roman" panose="02020603050405020304" pitchFamily="18" charset="0"/>
                <a:cs typeface="Times New Roman" panose="02020603050405020304" pitchFamily="18" charset="0"/>
              </a:rPr>
              <a:t>Қоршаған ортадағы табиғи ритмдерге сәйкес келеді (тәуліктік, маусымдық ритмдер, Ай фазалары, т.б.). Экологиялық ритмдер ағза үшін биологиялық сағат ретінде қызмет атқарады.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91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19" y="852855"/>
            <a:ext cx="7707656" cy="5178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87009" y="219808"/>
            <a:ext cx="4318875"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kk-KZ" sz="2800" b="1" dirty="0" smtClean="0">
                <a:latin typeface="Times New Roman" panose="02020603050405020304" pitchFamily="18" charset="0"/>
                <a:cs typeface="Times New Roman" panose="02020603050405020304" pitchFamily="18" charset="0"/>
              </a:rPr>
              <a:t>Физиологиялық ритмдер</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62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a:picLocks noChangeAspect="1"/>
          </p:cNvPicPr>
          <p:nvPr/>
        </p:nvPicPr>
        <p:blipFill rotWithShape="1">
          <a:blip r:embed="rId2"/>
          <a:srcRect t="33480" b="13224"/>
          <a:stretch/>
        </p:blipFill>
        <p:spPr>
          <a:xfrm>
            <a:off x="111032" y="0"/>
            <a:ext cx="8921931" cy="3235569"/>
          </a:xfrm>
          <a:prstGeom prst="rect">
            <a:avLst/>
          </a:prstGeom>
        </p:spPr>
      </p:pic>
      <p:pic>
        <p:nvPicPr>
          <p:cNvPr id="5" name="Picture 2" descr="https://cf.ppt-online.org/files/slide/z/Z8wnGcPsOMQaEFCHd57AtJDv6brqBju1lWm9eY/slide-13.jpg"/>
          <p:cNvPicPr>
            <a:picLocks noChangeAspect="1" noChangeArrowheads="1"/>
          </p:cNvPicPr>
          <p:nvPr/>
        </p:nvPicPr>
        <p:blipFill rotWithShape="1">
          <a:blip r:embed="rId3">
            <a:extLst>
              <a:ext uri="{28A0092B-C50C-407E-A947-70E740481C1C}">
                <a14:useLocalDpi xmlns:a14="http://schemas.microsoft.com/office/drawing/2010/main" val="0"/>
              </a:ext>
            </a:extLst>
          </a:blip>
          <a:srcRect l="203" t="32542" r="-203" b="9203"/>
          <a:stretch/>
        </p:blipFill>
        <p:spPr bwMode="auto">
          <a:xfrm>
            <a:off x="241070" y="3235569"/>
            <a:ext cx="8661854" cy="345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68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f.ppt-online.org/files/slide/z/Z8wnGcPsOMQaEFCHd57AtJDv6brqBju1lWm9eY/slide-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5696" b="17983"/>
          <a:stretch/>
        </p:blipFill>
        <p:spPr bwMode="auto">
          <a:xfrm>
            <a:off x="214811" y="958362"/>
            <a:ext cx="8714377" cy="433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900igr.net/datas/biologija/Adaptatsii-organizmov-k-srede-obitanija/0007-007-Srednjaja-dlitelnost-nekotorykh-ritmicheskikh.jpg"/>
          <p:cNvPicPr>
            <a:picLocks noChangeAspect="1" noChangeArrowheads="1"/>
          </p:cNvPicPr>
          <p:nvPr/>
        </p:nvPicPr>
        <p:blipFill rotWithShape="1">
          <a:blip r:embed="rId2">
            <a:extLst>
              <a:ext uri="{28A0092B-C50C-407E-A947-70E740481C1C}">
                <a14:useLocalDpi xmlns:a14="http://schemas.microsoft.com/office/drawing/2010/main" val="0"/>
              </a:ext>
            </a:extLst>
          </a:blip>
          <a:srcRect l="21280" t="2858" r="16894" b="15348"/>
          <a:stretch/>
        </p:blipFill>
        <p:spPr bwMode="auto">
          <a:xfrm>
            <a:off x="1758462" y="448407"/>
            <a:ext cx="5653454" cy="56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51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598" y="172436"/>
            <a:ext cx="8520600" cy="763600"/>
          </a:xfrm>
        </p:spPr>
        <p:style>
          <a:lnRef idx="1">
            <a:schemeClr val="accent5"/>
          </a:lnRef>
          <a:fillRef idx="2">
            <a:schemeClr val="accent5"/>
          </a:fillRef>
          <a:effectRef idx="1">
            <a:schemeClr val="accent5"/>
          </a:effectRef>
          <a:fontRef idx="minor">
            <a:schemeClr val="dk1"/>
          </a:fontRef>
        </p:style>
        <p:txBody>
          <a:bodyPr/>
          <a:lstStyle/>
          <a:p>
            <a:pPr algn="ctr"/>
            <a:r>
              <a:rPr lang="kk-KZ" b="1" dirty="0" smtClean="0">
                <a:latin typeface="Times New Roman" panose="02020603050405020304" pitchFamily="18" charset="0"/>
                <a:cs typeface="Times New Roman" panose="02020603050405020304" pitchFamily="18" charset="0"/>
              </a:rPr>
              <a:t>Жүректің ритмдері</a:t>
            </a:r>
            <a:endParaRPr lang="ru-RU" b="1"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lstStyle/>
          <a:p>
            <a:endParaRPr lang="ru-RU"/>
          </a:p>
        </p:txBody>
      </p:sp>
      <p:pic>
        <p:nvPicPr>
          <p:cNvPr id="3074" name="Picture 2" descr="https://medicina.dobro-est.com/wp-content/uploads/2019/08/serdechnye_sokrascheniya_norma_i_otkloneniya.jpg"/>
          <p:cNvPicPr>
            <a:picLocks noChangeAspect="1" noChangeArrowheads="1"/>
          </p:cNvPicPr>
          <p:nvPr/>
        </p:nvPicPr>
        <p:blipFill rotWithShape="1">
          <a:blip r:embed="rId2">
            <a:extLst>
              <a:ext uri="{28A0092B-C50C-407E-A947-70E740481C1C}">
                <a14:useLocalDpi xmlns:a14="http://schemas.microsoft.com/office/drawing/2010/main" val="0"/>
              </a:ext>
            </a:extLst>
          </a:blip>
          <a:srcRect t="9739"/>
          <a:stretch/>
        </p:blipFill>
        <p:spPr bwMode="auto">
          <a:xfrm>
            <a:off x="651921" y="1099038"/>
            <a:ext cx="7999954" cy="468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66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285636"/>
            <a:ext cx="8520600" cy="1085963"/>
          </a:xfrm>
          <a:ln w="38100"/>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kk-KZ" dirty="0">
                <a:latin typeface="Times New Roman" panose="02020603050405020304" pitchFamily="18" charset="0"/>
                <a:cs typeface="Times New Roman" panose="02020603050405020304" pitchFamily="18" charset="0"/>
              </a:rPr>
              <a:t>Ағзадағы биологиялық ырғақтың физиологиялық </a:t>
            </a:r>
            <a:r>
              <a:rPr lang="kk-KZ" dirty="0" smtClean="0">
                <a:latin typeface="Times New Roman" panose="02020603050405020304" pitchFamily="18" charset="0"/>
                <a:cs typeface="Times New Roman" panose="02020603050405020304" pitchFamily="18" charset="0"/>
              </a:rPr>
              <a:t>механизмдері (ұйқы мен сергеетік)</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11700" y="1536633"/>
            <a:ext cx="8520600" cy="1945121"/>
          </a:xfrm>
        </p:spPr>
        <p:style>
          <a:lnRef idx="3">
            <a:schemeClr val="lt1"/>
          </a:lnRef>
          <a:fillRef idx="1">
            <a:schemeClr val="accent5"/>
          </a:fillRef>
          <a:effectRef idx="1">
            <a:schemeClr val="accent5"/>
          </a:effectRef>
          <a:fontRef idx="minor">
            <a:schemeClr val="lt1"/>
          </a:fontRef>
        </p:style>
        <p:txBody>
          <a:bodyPr>
            <a:noAutofit/>
          </a:bodyPr>
          <a:lstStyle/>
          <a:p>
            <a:pPr algn="just"/>
            <a:r>
              <a:rPr lang="kk-KZ" sz="2000" dirty="0" smtClean="0">
                <a:latin typeface="Times New Roman" panose="02020603050405020304" pitchFamily="18" charset="0"/>
                <a:cs typeface="Times New Roman" panose="02020603050405020304" pitchFamily="18" charset="0"/>
              </a:rPr>
              <a:t>1972 ж. американдық зерттеушілер Роберт Мур мен Виктор Эйхлер сүтқоректілердегі циркадианды ритмдерді супрахиазматикалық ядро (СХЯ) реттейтіндігін анықтады. Ол гипоталамуста көз нервтерінің түйіскен жерінде орналасқан, эпифиз безімен тығыз байланысты. Оны ритмді реттеудің негізгі орталығы деп санайды, ол жарық сигналдарының көмегімен ретеліп отырады.</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131" y="3646788"/>
            <a:ext cx="4070838" cy="305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521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495</Words>
  <Application>Microsoft Office PowerPoint</Application>
  <PresentationFormat>Экран (4:3)</PresentationFormat>
  <Paragraphs>56</Paragraphs>
  <Slides>24</Slides>
  <Notes>2</Notes>
  <HiddenSlides>0</HiddenSlides>
  <MMClips>0</MMClips>
  <ScaleCrop>false</ScaleCrop>
  <HeadingPairs>
    <vt:vector size="4" baseType="variant">
      <vt:variant>
        <vt:lpstr>Тема</vt:lpstr>
      </vt:variant>
      <vt:variant>
        <vt:i4>4</vt:i4>
      </vt:variant>
      <vt:variant>
        <vt:lpstr>Заголовки слайдов</vt:lpstr>
      </vt:variant>
      <vt:variant>
        <vt:i4>24</vt:i4>
      </vt:variant>
    </vt:vector>
  </HeadingPairs>
  <TitlesOfParts>
    <vt:vector size="28" baseType="lpstr">
      <vt:lpstr>Ион</vt:lpstr>
      <vt:lpstr>Тема Office</vt:lpstr>
      <vt:lpstr>Интеграл</vt:lpstr>
      <vt:lpstr>Аспект</vt:lpstr>
      <vt:lpstr>4-лекция. Биологиялық ырғақтылықтың физиологиялық механизмі. </vt:lpstr>
      <vt:lpstr>Жоспар:</vt:lpstr>
      <vt:lpstr>Презентация PowerPoint</vt:lpstr>
      <vt:lpstr>Презентация PowerPoint</vt:lpstr>
      <vt:lpstr>Презентация PowerPoint</vt:lpstr>
      <vt:lpstr>Презентация PowerPoint</vt:lpstr>
      <vt:lpstr>Презентация PowerPoint</vt:lpstr>
      <vt:lpstr>Жүректің ритмдері</vt:lpstr>
      <vt:lpstr>Ағзадағы биологиялық ырғақтың физиологиялық механизмдері (ұйқы мен сергеетік) </vt:lpstr>
      <vt:lpstr>Презентация PowerPoint</vt:lpstr>
      <vt:lpstr>Презентация PowerPoint</vt:lpstr>
      <vt:lpstr>Презентация PowerPoint</vt:lpstr>
      <vt:lpstr>Презентация PowerPoint</vt:lpstr>
      <vt:lpstr>Мелатониннің негізгі қасиеттері</vt:lpstr>
      <vt:lpstr>Презентация PowerPoint</vt:lpstr>
      <vt:lpstr>Презентация PowerPoint</vt:lpstr>
      <vt:lpstr>Презентация PowerPoint</vt:lpstr>
      <vt:lpstr>Мелатонин гормоны қартаюды баяулатады</vt:lpstr>
      <vt:lpstr>Презентация PowerPoint</vt:lpstr>
      <vt:lpstr>Адамның биологиялық ырғақтылығы жіктеледі:</vt:lpstr>
      <vt:lpstr> </vt:lpstr>
      <vt:lpstr>http://bio-ritm.ru/</vt:lpstr>
      <vt:lpstr>Қорытынды</vt:lpstr>
      <vt:lpstr>Пайдаланылған әдебиеттер:</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4-лекция. Биологиялық ырғақтылықтың физиологиялық механизмі.</dc:title>
  <dc:creator>1</dc:creator>
  <cp:lastModifiedBy>Admin</cp:lastModifiedBy>
  <cp:revision>19</cp:revision>
  <cp:lastPrinted>2019-09-25T03:19:03Z</cp:lastPrinted>
  <dcterms:created xsi:type="dcterms:W3CDTF">2019-09-24T18:19:01Z</dcterms:created>
  <dcterms:modified xsi:type="dcterms:W3CDTF">2002-01-07T20:29:32Z</dcterms:modified>
</cp:coreProperties>
</file>